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1"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gif>
</file>

<file path=ppt/media/image3.jpeg>
</file>

<file path=ppt/media/image4.png>
</file>

<file path=ppt/media/image5.png>
</file>

<file path=ppt/media/image6.png>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6EF1E-811C-2DCD-F182-8698834D3C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06CD62F-9CFC-285C-45A8-14552264C5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E39DCA5-C070-DC21-F8F6-931CC4A86E96}"/>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99FC3AD2-31CE-6BD5-A1BD-871AEAE598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306E54-E9DC-55AD-BDD8-D395D76969AD}"/>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850838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2FCAD-FA58-38C7-E269-A5A302D5A6A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74635FD-C52E-9556-EEE8-794662F2FF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8FC6F7-1FF0-A653-B233-3B7129BF5178}"/>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D9478302-E7F7-C596-F2A7-9ADE6B2768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D586FB-23B2-111B-6CEC-859D5D0682F3}"/>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1906521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4B813C-6CE9-8615-D9FE-71849028EC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2042F72-C0F4-21DD-C197-ED2E802A46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1688E5-101F-DD48-AD28-F79E328DB2E0}"/>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0650DAB1-0481-4771-149F-0852C69DAD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A4A4EF-AB41-19EF-9D72-C592F350F6BF}"/>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1383611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E4EA9-0F0E-C016-4C39-C2AF0ADE869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A21470-ABCA-4791-C1BF-71D2150273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3C7C6D-E37B-B7A6-8482-819B6AA18039}"/>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0BDE409B-7D9C-83BB-90D4-6D02F7F5EC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40385A-9420-981D-F798-515C186BB650}"/>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3594527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01C40-751E-740E-298E-0A6767DD58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EA84935-5CDC-7FEB-F930-98770DC96C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00743C-5D45-3816-19BD-FA079F74BE7A}"/>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4B69F1FC-85D8-41C5-7831-ED165AC75A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674D0D-0ED7-3345-294D-C8C4D7EFB863}"/>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41767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7AC8-9428-3F62-E075-2115B530D6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565B2DF-2A97-0BB8-6C2F-1AA27DB2450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718E7E-00BE-5FA7-BAEB-18CC1118A7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08FD607-439F-BFB5-ACBE-95E1CFC7748B}"/>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6" name="Footer Placeholder 5">
            <a:extLst>
              <a:ext uri="{FF2B5EF4-FFF2-40B4-BE49-F238E27FC236}">
                <a16:creationId xmlns:a16="http://schemas.microsoft.com/office/drawing/2014/main" id="{50088690-CED2-08B5-F1A8-EB39A819E1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BFC35D-17FA-3DE6-4F8E-EB58910A45BB}"/>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97059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9C86-C30D-6711-119F-E5386A07648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F1A954E-67F4-7896-2F60-A32B4A2155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E1607B-A556-717D-DDAE-848F40787E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BE6BC27-40DF-0940-342F-9723F7222D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15D99D-AD27-1371-EAE3-496FAD0747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B77445E-AB31-BBC4-FD5E-ADC340AA6BF8}"/>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8" name="Footer Placeholder 7">
            <a:extLst>
              <a:ext uri="{FF2B5EF4-FFF2-40B4-BE49-F238E27FC236}">
                <a16:creationId xmlns:a16="http://schemas.microsoft.com/office/drawing/2014/main" id="{BF049E07-25A0-240F-258E-26ACC9408B5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F24A44A-0B5F-ED7C-DE22-9EE8DAD0EA5A}"/>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1712901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F235A-9A10-262D-E6B7-A42291A50EA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79FEA1A-BE22-4953-C09C-13B6F3FC2A12}"/>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4" name="Footer Placeholder 3">
            <a:extLst>
              <a:ext uri="{FF2B5EF4-FFF2-40B4-BE49-F238E27FC236}">
                <a16:creationId xmlns:a16="http://schemas.microsoft.com/office/drawing/2014/main" id="{2A676E73-9733-66F2-C974-606B08C74E6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E1E2779-DA5E-C94E-116E-311E85380492}"/>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975869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842571-A903-4B5F-D6CE-A450365FF4A3}"/>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3" name="Footer Placeholder 2">
            <a:extLst>
              <a:ext uri="{FF2B5EF4-FFF2-40B4-BE49-F238E27FC236}">
                <a16:creationId xmlns:a16="http://schemas.microsoft.com/office/drawing/2014/main" id="{6A3C9C1B-7097-A7B8-FFE1-14C61659BF2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4E9E37C-16BC-4165-1395-4389DE00474C}"/>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431196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68C3F-AA28-142D-15B9-B8AAD390B4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B706450-8178-63CE-F31D-023CD207D1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1E1C4C0-B5AF-C72E-CBDF-E4CB2419F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D98F37-86C9-5C1F-BCB6-B6649DC65B91}"/>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6" name="Footer Placeholder 5">
            <a:extLst>
              <a:ext uri="{FF2B5EF4-FFF2-40B4-BE49-F238E27FC236}">
                <a16:creationId xmlns:a16="http://schemas.microsoft.com/office/drawing/2014/main" id="{76F70899-220C-8598-95CC-71288220379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02FDE9B-1F38-FA15-FE75-DDE24F40B43A}"/>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3367952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CADDA-9421-C49B-151E-E712F67660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BD0A125-7CA3-8E7F-1941-90854420FD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0370D9F-A7B4-2AC8-AE5E-985DD0ED14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552136-B74D-7707-C389-225E741F80B0}"/>
              </a:ext>
            </a:extLst>
          </p:cNvPr>
          <p:cNvSpPr>
            <a:spLocks noGrp="1"/>
          </p:cNvSpPr>
          <p:nvPr>
            <p:ph type="dt" sz="half" idx="10"/>
          </p:nvPr>
        </p:nvSpPr>
        <p:spPr/>
        <p:txBody>
          <a:bodyPr/>
          <a:lstStyle/>
          <a:p>
            <a:fld id="{A75625C2-E3A1-43A9-92B4-50F3294DAF0C}" type="datetimeFigureOut">
              <a:rPr lang="en-IN" smtClean="0"/>
              <a:t>19-02-2023</a:t>
            </a:fld>
            <a:endParaRPr lang="en-IN"/>
          </a:p>
        </p:txBody>
      </p:sp>
      <p:sp>
        <p:nvSpPr>
          <p:cNvPr id="6" name="Footer Placeholder 5">
            <a:extLst>
              <a:ext uri="{FF2B5EF4-FFF2-40B4-BE49-F238E27FC236}">
                <a16:creationId xmlns:a16="http://schemas.microsoft.com/office/drawing/2014/main" id="{88EBD035-8926-8C7C-0A80-7A57FFD6C9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4EC11E9-2B2B-D828-76F2-C12D29109CE3}"/>
              </a:ext>
            </a:extLst>
          </p:cNvPr>
          <p:cNvSpPr>
            <a:spLocks noGrp="1"/>
          </p:cNvSpPr>
          <p:nvPr>
            <p:ph type="sldNum" sz="quarter" idx="12"/>
          </p:nvPr>
        </p:nvSpPr>
        <p:spPr/>
        <p:txBody>
          <a:bodyPr/>
          <a:lstStyle/>
          <a:p>
            <a:fld id="{B5C52B06-4FF1-4593-85CC-6F9D86E46AF1}" type="slidenum">
              <a:rPr lang="en-IN" smtClean="0"/>
              <a:t>‹#›</a:t>
            </a:fld>
            <a:endParaRPr lang="en-IN"/>
          </a:p>
        </p:txBody>
      </p:sp>
    </p:spTree>
    <p:extLst>
      <p:ext uri="{BB962C8B-B14F-4D97-AF65-F5344CB8AC3E}">
        <p14:creationId xmlns:p14="http://schemas.microsoft.com/office/powerpoint/2010/main" val="2219934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FBCDE3-F529-7E30-20C2-54BA8AC37E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68807D-E94E-2EF3-9039-6415E9CDD1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0C7A61-A591-6F4F-B37F-CB823772AA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5625C2-E3A1-43A9-92B4-50F3294DAF0C}" type="datetimeFigureOut">
              <a:rPr lang="en-IN" smtClean="0"/>
              <a:t>19-02-2023</a:t>
            </a:fld>
            <a:endParaRPr lang="en-IN"/>
          </a:p>
        </p:txBody>
      </p:sp>
      <p:sp>
        <p:nvSpPr>
          <p:cNvPr id="5" name="Footer Placeholder 4">
            <a:extLst>
              <a:ext uri="{FF2B5EF4-FFF2-40B4-BE49-F238E27FC236}">
                <a16:creationId xmlns:a16="http://schemas.microsoft.com/office/drawing/2014/main" id="{2FF3CF7D-1616-3015-46EA-EC8219B0E8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C097F0B-1E47-C6E9-A78E-66293FCE8C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C52B06-4FF1-4593-85CC-6F9D86E46AF1}" type="slidenum">
              <a:rPr lang="en-IN" smtClean="0"/>
              <a:t>‹#›</a:t>
            </a:fld>
            <a:endParaRPr lang="en-IN"/>
          </a:p>
        </p:txBody>
      </p:sp>
    </p:spTree>
    <p:extLst>
      <p:ext uri="{BB962C8B-B14F-4D97-AF65-F5344CB8AC3E}">
        <p14:creationId xmlns:p14="http://schemas.microsoft.com/office/powerpoint/2010/main" val="3373563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pytorch.org/docs/stable/nn.html#torch.nn.BatchNorm2d" TargetMode="External"/><Relationship Id="rId2" Type="http://schemas.openxmlformats.org/officeDocument/2006/relationships/hyperlink" Target="https://pytorch.org/docs/stable/nn.html#torch.nn.Conv2d" TargetMode="External"/><Relationship Id="rId1" Type="http://schemas.openxmlformats.org/officeDocument/2006/relationships/slideLayout" Target="../slideLayouts/slideLayout2.xml"/><Relationship Id="rId6" Type="http://schemas.openxmlformats.org/officeDocument/2006/relationships/hyperlink" Target="https://pytorch.org/docs/stable/nn.html#relu" TargetMode="External"/><Relationship Id="rId5" Type="http://schemas.openxmlformats.org/officeDocument/2006/relationships/hyperlink" Target="https://pytorch.org/docs/stable/nn.html#torch.nn.ConvTranspose2d" TargetMode="External"/><Relationship Id="rId4" Type="http://schemas.openxmlformats.org/officeDocument/2006/relationships/hyperlink" Target="https://pytorch.org/docs/stable/nn.html#torch.nn.LeakyReLU"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towardsdatascience.com/deep-convolutional-gan-how-to-use-a-dcgan-to-generate-images-in-python-b08afd4d124e" TargetMode="External"/><Relationship Id="rId3" Type="http://schemas.openxmlformats.org/officeDocument/2006/relationships/hyperlink" Target="https://www.analyticsvidhya.com/blog/2021/07/deep-convolutional-generative-adversarial-network-dcgan-for-beginners/" TargetMode="External"/><Relationship Id="rId7" Type="http://schemas.openxmlformats.org/officeDocument/2006/relationships/hyperlink" Target="https://www.tensorflow.org/tutorials/generative/dcgan" TargetMode="External"/><Relationship Id="rId2" Type="http://schemas.openxmlformats.org/officeDocument/2006/relationships/hyperlink" Target="https://jonathan-hui.medium.com/gan-whats-generative-adversarial-networks-and-its-application-f39ed278ef09" TargetMode="External"/><Relationship Id="rId1" Type="http://schemas.openxmlformats.org/officeDocument/2006/relationships/slideLayout" Target="../slideLayouts/slideLayout2.xml"/><Relationship Id="rId6" Type="http://schemas.openxmlformats.org/officeDocument/2006/relationships/hyperlink" Target="https://pytorch.org/tutorials/beginner/dcgan_faces_tutorial.html" TargetMode="External"/><Relationship Id="rId5" Type="http://schemas.openxmlformats.org/officeDocument/2006/relationships/hyperlink" Target="https://medium.com/ai-society/gans-from-scratch-1-a-deep-introduction-with-code-in-pytorch-and-tensorflow-cb03cdcdba0f" TargetMode="External"/><Relationship Id="rId4" Type="http://schemas.openxmlformats.org/officeDocument/2006/relationships/hyperlink" Target="https://jonathan-hui.medium.com/gan-dcgan-deep-convolutional-generative-adversarial-networks-df855c438f"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arxiv.org/abs/1406.2661"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en.wikipedia.org/wiki/Minimax"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0651D3-0C89-7A6B-6F3D-80EB4D868458}"/>
              </a:ext>
            </a:extLst>
          </p:cNvPr>
          <p:cNvPicPr>
            <a:picLocks noChangeAspect="1"/>
          </p:cNvPicPr>
          <p:nvPr/>
        </p:nvPicPr>
        <p:blipFill rotWithShape="1">
          <a:blip r:embed="rId2">
            <a:extLst>
              <a:ext uri="{28A0092B-C50C-407E-A947-70E740481C1C}">
                <a14:useLocalDpi xmlns:a14="http://schemas.microsoft.com/office/drawing/2010/main" val="0"/>
              </a:ext>
            </a:extLst>
          </a:blip>
          <a:srcRect l="14754" r="15109"/>
          <a:stretch/>
        </p:blipFill>
        <p:spPr>
          <a:xfrm>
            <a:off x="5343860" y="744028"/>
            <a:ext cx="6009940" cy="5867586"/>
          </a:xfrm>
          <a:prstGeom prst="rect">
            <a:avLst/>
          </a:prstGeom>
        </p:spPr>
      </p:pic>
      <p:sp>
        <p:nvSpPr>
          <p:cNvPr id="2" name="Title 1">
            <a:extLst>
              <a:ext uri="{FF2B5EF4-FFF2-40B4-BE49-F238E27FC236}">
                <a16:creationId xmlns:a16="http://schemas.microsoft.com/office/drawing/2014/main" id="{80FD1E33-65A3-15F3-BB14-DC1279D9B060}"/>
              </a:ext>
            </a:extLst>
          </p:cNvPr>
          <p:cNvSpPr>
            <a:spLocks noGrp="1"/>
          </p:cNvSpPr>
          <p:nvPr>
            <p:ph type="title"/>
          </p:nvPr>
        </p:nvSpPr>
        <p:spPr/>
        <p:txBody>
          <a:bodyPr/>
          <a:lstStyle/>
          <a:p>
            <a:r>
              <a:rPr lang="en-IN" b="1" i="0" dirty="0">
                <a:solidFill>
                  <a:srgbClr val="292929"/>
                </a:solidFill>
                <a:effectLst/>
                <a:latin typeface="sohne"/>
              </a:rPr>
              <a:t>GANs (</a:t>
            </a:r>
            <a:r>
              <a:rPr lang="en-IN" b="1" i="0" dirty="0">
                <a:solidFill>
                  <a:srgbClr val="292929"/>
                </a:solidFill>
                <a:effectLst/>
                <a:latin typeface="source-serif-pro"/>
              </a:rPr>
              <a:t>Generative Adversarial Networks)</a:t>
            </a:r>
            <a:br>
              <a:rPr lang="en-IN" b="1" i="0" dirty="0">
                <a:solidFill>
                  <a:srgbClr val="292929"/>
                </a:solidFill>
                <a:effectLst/>
                <a:latin typeface="sohne"/>
              </a:rPr>
            </a:br>
            <a:endParaRPr lang="en-IN" dirty="0"/>
          </a:p>
        </p:txBody>
      </p:sp>
      <p:pic>
        <p:nvPicPr>
          <p:cNvPr id="1026" name="Picture 2">
            <a:extLst>
              <a:ext uri="{FF2B5EF4-FFF2-40B4-BE49-F238E27FC236}">
                <a16:creationId xmlns:a16="http://schemas.microsoft.com/office/drawing/2014/main" id="{CFE1ACDF-6490-E3F5-D78F-471B11D482D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36108" y="1690688"/>
            <a:ext cx="435133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356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524B2-4B1F-C5D1-091D-1DDBCE71D03E}"/>
              </a:ext>
            </a:extLst>
          </p:cNvPr>
          <p:cNvSpPr>
            <a:spLocks noGrp="1"/>
          </p:cNvSpPr>
          <p:nvPr>
            <p:ph type="title"/>
          </p:nvPr>
        </p:nvSpPr>
        <p:spPr/>
        <p:txBody>
          <a:bodyPr/>
          <a:lstStyle/>
          <a:p>
            <a:r>
              <a:rPr lang="en-IN" b="0" i="0" dirty="0">
                <a:solidFill>
                  <a:srgbClr val="262626"/>
                </a:solidFill>
                <a:effectLst/>
                <a:latin typeface="FreightSans"/>
              </a:rPr>
              <a:t>What is a DCGAN?</a:t>
            </a:r>
            <a:br>
              <a:rPr lang="en-IN" b="0" i="0" dirty="0">
                <a:solidFill>
                  <a:srgbClr val="262626"/>
                </a:solidFill>
                <a:effectLst/>
                <a:latin typeface="FreightSans"/>
              </a:rPr>
            </a:br>
            <a:endParaRPr lang="en-IN" dirty="0"/>
          </a:p>
        </p:txBody>
      </p:sp>
      <p:sp>
        <p:nvSpPr>
          <p:cNvPr id="3" name="Content Placeholder 2">
            <a:extLst>
              <a:ext uri="{FF2B5EF4-FFF2-40B4-BE49-F238E27FC236}">
                <a16:creationId xmlns:a16="http://schemas.microsoft.com/office/drawing/2014/main" id="{9BF9599A-F069-9978-03C4-9F29C2FBBEA8}"/>
              </a:ext>
            </a:extLst>
          </p:cNvPr>
          <p:cNvSpPr>
            <a:spLocks noGrp="1"/>
          </p:cNvSpPr>
          <p:nvPr>
            <p:ph idx="1"/>
          </p:nvPr>
        </p:nvSpPr>
        <p:spPr>
          <a:xfrm>
            <a:off x="838200" y="1467406"/>
            <a:ext cx="10515600" cy="4351338"/>
          </a:xfrm>
        </p:spPr>
        <p:txBody>
          <a:bodyPr>
            <a:normAutofit/>
          </a:bodyPr>
          <a:lstStyle/>
          <a:p>
            <a:r>
              <a:rPr lang="en-US" sz="2400" b="0" i="0" dirty="0">
                <a:solidFill>
                  <a:srgbClr val="262626"/>
                </a:solidFill>
                <a:effectLst/>
                <a:latin typeface="FreightSans"/>
              </a:rPr>
              <a:t>A DCGAN is a direct extension of the GAN described above, except that it explicitly uses convolutional and convolutional-transpose layers in the discriminator and generator, respectively.</a:t>
            </a:r>
          </a:p>
          <a:p>
            <a:endParaRPr lang="en-US" sz="2400" dirty="0">
              <a:solidFill>
                <a:srgbClr val="262626"/>
              </a:solidFill>
              <a:latin typeface="FreightSans"/>
            </a:endParaRPr>
          </a:p>
          <a:p>
            <a:r>
              <a:rPr lang="en-US" sz="2400" b="0" i="0" dirty="0">
                <a:solidFill>
                  <a:srgbClr val="262626"/>
                </a:solidFill>
                <a:effectLst/>
                <a:latin typeface="FreightSans"/>
              </a:rPr>
              <a:t>The discriminator is made up of </a:t>
            </a:r>
            <a:r>
              <a:rPr lang="en-US" sz="2400" b="0" i="0" dirty="0" err="1">
                <a:solidFill>
                  <a:srgbClr val="262626"/>
                </a:solidFill>
                <a:effectLst/>
                <a:latin typeface="FreightSans"/>
              </a:rPr>
              <a:t>strided</a:t>
            </a:r>
            <a:r>
              <a:rPr lang="en-US" sz="2400" b="0" i="0" dirty="0">
                <a:solidFill>
                  <a:srgbClr val="262626"/>
                </a:solidFill>
                <a:effectLst/>
                <a:latin typeface="FreightSans"/>
              </a:rPr>
              <a:t> </a:t>
            </a:r>
            <a:r>
              <a:rPr lang="en-US" sz="2400" b="0" i="0" u="none" strike="noStrike" dirty="0">
                <a:solidFill>
                  <a:srgbClr val="EE4C2C"/>
                </a:solidFill>
                <a:effectLst/>
                <a:latin typeface="FreightSans"/>
                <a:hlinkClick r:id="rId2"/>
              </a:rPr>
              <a:t>convolution</a:t>
            </a:r>
            <a:r>
              <a:rPr lang="en-US" sz="2400" b="0" i="0" dirty="0">
                <a:solidFill>
                  <a:srgbClr val="262626"/>
                </a:solidFill>
                <a:effectLst/>
                <a:latin typeface="FreightSans"/>
              </a:rPr>
              <a:t> layers, </a:t>
            </a:r>
            <a:r>
              <a:rPr lang="en-US" sz="2400" b="0" i="0" u="none" strike="noStrike" dirty="0">
                <a:solidFill>
                  <a:srgbClr val="EE4C2C"/>
                </a:solidFill>
                <a:effectLst/>
                <a:latin typeface="FreightSans"/>
                <a:hlinkClick r:id="rId3"/>
              </a:rPr>
              <a:t>batch norm</a:t>
            </a:r>
            <a:r>
              <a:rPr lang="en-US" sz="2400" b="0" i="0" dirty="0">
                <a:solidFill>
                  <a:srgbClr val="262626"/>
                </a:solidFill>
                <a:effectLst/>
                <a:latin typeface="FreightSans"/>
              </a:rPr>
              <a:t> layers, and </a:t>
            </a:r>
            <a:r>
              <a:rPr lang="en-US" sz="2400" b="0" i="0" u="none" strike="noStrike" dirty="0" err="1">
                <a:solidFill>
                  <a:srgbClr val="EE4C2C"/>
                </a:solidFill>
                <a:effectLst/>
                <a:latin typeface="FreightSans"/>
                <a:hlinkClick r:id="rId4"/>
              </a:rPr>
              <a:t>LeakyReLU</a:t>
            </a:r>
            <a:r>
              <a:rPr lang="en-US" sz="2400" b="0" i="0" dirty="0">
                <a:solidFill>
                  <a:srgbClr val="262626"/>
                </a:solidFill>
                <a:effectLst/>
                <a:latin typeface="FreightSans"/>
              </a:rPr>
              <a:t> activations. The input is a 3x64x64 input image and the output is a scalar probability that the input is from the real data distribution. The generator is comprised of </a:t>
            </a:r>
            <a:r>
              <a:rPr lang="en-US" sz="2400" b="0" i="0" u="none" strike="noStrike" dirty="0">
                <a:solidFill>
                  <a:srgbClr val="EE4C2C"/>
                </a:solidFill>
                <a:effectLst/>
                <a:latin typeface="FreightSans"/>
                <a:hlinkClick r:id="rId5"/>
              </a:rPr>
              <a:t>convolutional-transpose</a:t>
            </a:r>
            <a:r>
              <a:rPr lang="en-US" sz="2400" b="0" i="0" dirty="0">
                <a:solidFill>
                  <a:srgbClr val="262626"/>
                </a:solidFill>
                <a:effectLst/>
                <a:latin typeface="FreightSans"/>
              </a:rPr>
              <a:t> layers, batch norm layers, and </a:t>
            </a:r>
            <a:r>
              <a:rPr lang="en-US" sz="2400" b="0" i="0" u="none" strike="noStrike" dirty="0" err="1">
                <a:solidFill>
                  <a:srgbClr val="EE4C2C"/>
                </a:solidFill>
                <a:effectLst/>
                <a:latin typeface="FreightSans"/>
                <a:hlinkClick r:id="rId6"/>
              </a:rPr>
              <a:t>ReLU</a:t>
            </a:r>
            <a:r>
              <a:rPr lang="en-US" sz="2400" b="0" i="0" dirty="0">
                <a:solidFill>
                  <a:srgbClr val="262626"/>
                </a:solidFill>
                <a:effectLst/>
                <a:latin typeface="FreightSans"/>
              </a:rPr>
              <a:t> activations. The input is a latent vector, </a:t>
            </a:r>
            <a:r>
              <a:rPr lang="en-US" sz="2400" b="0" i="1" dirty="0">
                <a:solidFill>
                  <a:srgbClr val="262626"/>
                </a:solidFill>
                <a:effectLst/>
                <a:latin typeface="KaTeX_Math"/>
              </a:rPr>
              <a:t>z</a:t>
            </a:r>
            <a:r>
              <a:rPr lang="en-US" sz="2400" b="0" i="0" dirty="0">
                <a:solidFill>
                  <a:srgbClr val="262626"/>
                </a:solidFill>
                <a:effectLst/>
                <a:latin typeface="FreightSans"/>
              </a:rPr>
              <a:t>, that is drawn from a standard normal distribution and the output is a 3x64x64 RGB image. The </a:t>
            </a:r>
            <a:r>
              <a:rPr lang="en-US" sz="2400" b="0" i="0" dirty="0" err="1">
                <a:solidFill>
                  <a:srgbClr val="262626"/>
                </a:solidFill>
                <a:effectLst/>
                <a:latin typeface="FreightSans"/>
              </a:rPr>
              <a:t>strided</a:t>
            </a:r>
            <a:r>
              <a:rPr lang="en-US" sz="2400" b="0" i="0" dirty="0">
                <a:solidFill>
                  <a:srgbClr val="262626"/>
                </a:solidFill>
                <a:effectLst/>
                <a:latin typeface="FreightSans"/>
              </a:rPr>
              <a:t> conv-transpose layers allow the latent vector to be transformed into a volume with the same shape as an image. </a:t>
            </a:r>
            <a:endParaRPr lang="en-IN" sz="2400" dirty="0"/>
          </a:p>
        </p:txBody>
      </p:sp>
    </p:spTree>
    <p:extLst>
      <p:ext uri="{BB962C8B-B14F-4D97-AF65-F5344CB8AC3E}">
        <p14:creationId xmlns:p14="http://schemas.microsoft.com/office/powerpoint/2010/main" val="1060170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4EFA3-2CDF-8602-C788-F8CB6C942433}"/>
              </a:ext>
            </a:extLst>
          </p:cNvPr>
          <p:cNvSpPr>
            <a:spLocks noGrp="1"/>
          </p:cNvSpPr>
          <p:nvPr>
            <p:ph type="title"/>
          </p:nvPr>
        </p:nvSpPr>
        <p:spPr>
          <a:xfrm>
            <a:off x="838200" y="449966"/>
            <a:ext cx="10515600" cy="766091"/>
          </a:xfrm>
        </p:spPr>
        <p:txBody>
          <a:bodyPr>
            <a:normAutofit fontScale="90000"/>
          </a:bodyPr>
          <a:lstStyle/>
          <a:p>
            <a:r>
              <a:rPr lang="en-US" b="1" i="0" dirty="0">
                <a:solidFill>
                  <a:srgbClr val="292929"/>
                </a:solidFill>
                <a:effectLst/>
                <a:latin typeface="sohne"/>
              </a:rPr>
              <a:t>DCGAN architecture and its components</a:t>
            </a:r>
            <a:br>
              <a:rPr lang="en-US" b="1"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FFC3E46D-3D9E-A799-76B5-C167E9D33E06}"/>
              </a:ext>
            </a:extLst>
          </p:cNvPr>
          <p:cNvSpPr>
            <a:spLocks noGrp="1"/>
          </p:cNvSpPr>
          <p:nvPr>
            <p:ph idx="1"/>
          </p:nvPr>
        </p:nvSpPr>
        <p:spPr>
          <a:xfrm>
            <a:off x="838200" y="990538"/>
            <a:ext cx="10515600" cy="964709"/>
          </a:xfrm>
        </p:spPr>
        <p:txBody>
          <a:bodyPr>
            <a:normAutofit/>
          </a:bodyPr>
          <a:lstStyle/>
          <a:p>
            <a:r>
              <a:rPr lang="en-US" sz="2400" b="0" i="0" dirty="0">
                <a:solidFill>
                  <a:srgbClr val="292929"/>
                </a:solidFill>
                <a:effectLst/>
                <a:latin typeface="source-serif-pro"/>
              </a:rPr>
              <a:t>DCGAN </a:t>
            </a:r>
            <a:r>
              <a:rPr lang="en-US" sz="2400" b="0" i="0" dirty="0" err="1">
                <a:solidFill>
                  <a:srgbClr val="292929"/>
                </a:solidFill>
                <a:effectLst/>
                <a:latin typeface="source-serif-pro"/>
              </a:rPr>
              <a:t>utilises</a:t>
            </a:r>
            <a:r>
              <a:rPr lang="en-US" sz="2400" b="0" i="0" dirty="0">
                <a:solidFill>
                  <a:srgbClr val="292929"/>
                </a:solidFill>
                <a:effectLst/>
                <a:latin typeface="source-serif-pro"/>
              </a:rPr>
              <a:t> </a:t>
            </a:r>
            <a:r>
              <a:rPr lang="en-US" sz="2400" b="1" i="0" dirty="0">
                <a:solidFill>
                  <a:srgbClr val="292929"/>
                </a:solidFill>
                <a:effectLst/>
                <a:latin typeface="source-serif-pro"/>
              </a:rPr>
              <a:t>Convolutional</a:t>
            </a:r>
            <a:r>
              <a:rPr lang="en-US" sz="2400" b="0" i="0" dirty="0">
                <a:solidFill>
                  <a:srgbClr val="292929"/>
                </a:solidFill>
                <a:effectLst/>
                <a:latin typeface="source-serif-pro"/>
              </a:rPr>
              <a:t> and </a:t>
            </a:r>
            <a:r>
              <a:rPr lang="en-US" sz="2400" b="1" i="0" dirty="0">
                <a:solidFill>
                  <a:srgbClr val="292929"/>
                </a:solidFill>
                <a:effectLst/>
                <a:latin typeface="source-serif-pro"/>
              </a:rPr>
              <a:t>Transposed Convolutional</a:t>
            </a:r>
            <a:r>
              <a:rPr lang="en-US" sz="2400" b="0" i="0" dirty="0">
                <a:solidFill>
                  <a:srgbClr val="292929"/>
                </a:solidFill>
                <a:effectLst/>
                <a:latin typeface="source-serif-pro"/>
              </a:rPr>
              <a:t> layers, which it strategically embeds into a </a:t>
            </a:r>
            <a:r>
              <a:rPr lang="en-US" sz="2400" b="1" i="0" dirty="0">
                <a:solidFill>
                  <a:srgbClr val="292929"/>
                </a:solidFill>
                <a:effectLst/>
                <a:latin typeface="source-serif-pro"/>
              </a:rPr>
              <a:t>GAN architecture</a:t>
            </a:r>
            <a:r>
              <a:rPr lang="en-US" sz="2400" b="0" i="0" dirty="0">
                <a:solidFill>
                  <a:srgbClr val="292929"/>
                </a:solidFill>
                <a:effectLst/>
                <a:latin typeface="source-serif-pro"/>
              </a:rPr>
              <a:t>.</a:t>
            </a:r>
          </a:p>
          <a:p>
            <a:endParaRPr lang="en-IN" sz="2400" dirty="0"/>
          </a:p>
        </p:txBody>
      </p:sp>
      <p:sp>
        <p:nvSpPr>
          <p:cNvPr id="5" name="TextBox 4">
            <a:extLst>
              <a:ext uri="{FF2B5EF4-FFF2-40B4-BE49-F238E27FC236}">
                <a16:creationId xmlns:a16="http://schemas.microsoft.com/office/drawing/2014/main" id="{2C8DE6AA-C8BA-4E6E-4FE5-3A0454C966FF}"/>
              </a:ext>
            </a:extLst>
          </p:cNvPr>
          <p:cNvSpPr txBox="1"/>
          <p:nvPr/>
        </p:nvSpPr>
        <p:spPr>
          <a:xfrm>
            <a:off x="838200" y="1955247"/>
            <a:ext cx="6094428" cy="461665"/>
          </a:xfrm>
          <a:prstGeom prst="rect">
            <a:avLst/>
          </a:prstGeom>
          <a:noFill/>
        </p:spPr>
        <p:txBody>
          <a:bodyPr wrap="square">
            <a:spAutoFit/>
          </a:bodyPr>
          <a:lstStyle/>
          <a:p>
            <a:pPr algn="l"/>
            <a:r>
              <a:rPr lang="en-IN" sz="2400" b="1" i="0" dirty="0">
                <a:solidFill>
                  <a:srgbClr val="292929"/>
                </a:solidFill>
                <a:effectLst/>
                <a:latin typeface="sohne"/>
              </a:rPr>
              <a:t>Convolutional Layers</a:t>
            </a:r>
          </a:p>
        </p:txBody>
      </p:sp>
      <p:sp>
        <p:nvSpPr>
          <p:cNvPr id="7" name="TextBox 6">
            <a:extLst>
              <a:ext uri="{FF2B5EF4-FFF2-40B4-BE49-F238E27FC236}">
                <a16:creationId xmlns:a16="http://schemas.microsoft.com/office/drawing/2014/main" id="{09775D9E-F201-D14D-9C35-548CC13915BC}"/>
              </a:ext>
            </a:extLst>
          </p:cNvPr>
          <p:cNvSpPr txBox="1"/>
          <p:nvPr/>
        </p:nvSpPr>
        <p:spPr>
          <a:xfrm>
            <a:off x="838200" y="2528364"/>
            <a:ext cx="9848653" cy="1882567"/>
          </a:xfrm>
          <a:prstGeom prst="rect">
            <a:avLst/>
          </a:prstGeom>
          <a:noFill/>
        </p:spPr>
        <p:txBody>
          <a:bodyPr wrap="square">
            <a:spAutoFit/>
          </a:bodyPr>
          <a:lstStyle/>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Convolutions are a way to extract meaningful information from your data. They work particularly well with images allowing the network to learn the key features efficiently.</a:t>
            </a:r>
          </a:p>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There are three parts to a convolution: Input (e.g., 2D image), a filter (a.k.a. kernel) and an output (a.k.a. convolved feature). </a:t>
            </a:r>
          </a:p>
        </p:txBody>
      </p:sp>
      <p:sp>
        <p:nvSpPr>
          <p:cNvPr id="9" name="TextBox 8">
            <a:extLst>
              <a:ext uri="{FF2B5EF4-FFF2-40B4-BE49-F238E27FC236}">
                <a16:creationId xmlns:a16="http://schemas.microsoft.com/office/drawing/2014/main" id="{041243FB-D010-0A75-D940-C1B686CA0380}"/>
              </a:ext>
            </a:extLst>
          </p:cNvPr>
          <p:cNvSpPr txBox="1"/>
          <p:nvPr/>
        </p:nvSpPr>
        <p:spPr>
          <a:xfrm>
            <a:off x="838200" y="4522383"/>
            <a:ext cx="6094428" cy="461665"/>
          </a:xfrm>
          <a:prstGeom prst="rect">
            <a:avLst/>
          </a:prstGeom>
          <a:noFill/>
        </p:spPr>
        <p:txBody>
          <a:bodyPr wrap="square">
            <a:spAutoFit/>
          </a:bodyPr>
          <a:lstStyle/>
          <a:p>
            <a:pPr algn="l"/>
            <a:r>
              <a:rPr lang="en-IN" sz="2400" b="1" dirty="0">
                <a:solidFill>
                  <a:srgbClr val="292929"/>
                </a:solidFill>
                <a:latin typeface="sohne"/>
              </a:rPr>
              <a:t>Transposed Convolutional Layers</a:t>
            </a:r>
          </a:p>
        </p:txBody>
      </p:sp>
      <p:sp>
        <p:nvSpPr>
          <p:cNvPr id="11" name="TextBox 10">
            <a:extLst>
              <a:ext uri="{FF2B5EF4-FFF2-40B4-BE49-F238E27FC236}">
                <a16:creationId xmlns:a16="http://schemas.microsoft.com/office/drawing/2014/main" id="{29E6A39A-863A-29FA-B9DC-07C9753CC5EE}"/>
              </a:ext>
            </a:extLst>
          </p:cNvPr>
          <p:cNvSpPr txBox="1"/>
          <p:nvPr/>
        </p:nvSpPr>
        <p:spPr>
          <a:xfrm>
            <a:off x="838200" y="5095500"/>
            <a:ext cx="9477865" cy="1421928"/>
          </a:xfrm>
          <a:prstGeom prst="rect">
            <a:avLst/>
          </a:prstGeom>
          <a:noFill/>
        </p:spPr>
        <p:txBody>
          <a:bodyPr wrap="square">
            <a:spAutoFit/>
          </a:bodyPr>
          <a:lstStyle/>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Transposed Convolutions also use filters to process the data, but their goal is the opposite of a regular Convolution. I.e., we use them to </a:t>
            </a:r>
            <a:r>
              <a:rPr lang="en-US" sz="2400" b="1" dirty="0">
                <a:solidFill>
                  <a:srgbClr val="292929"/>
                </a:solidFill>
                <a:latin typeface="source-serif-pro"/>
              </a:rPr>
              <a:t>up-sample</a:t>
            </a:r>
            <a:r>
              <a:rPr lang="en-US" sz="2400" dirty="0">
                <a:solidFill>
                  <a:srgbClr val="292929"/>
                </a:solidFill>
                <a:latin typeface="source-serif-pro"/>
              </a:rPr>
              <a:t> the data to a larger output feature map, while regular Convolutions </a:t>
            </a:r>
            <a:r>
              <a:rPr lang="en-US" sz="2400" b="1" dirty="0">
                <a:solidFill>
                  <a:srgbClr val="292929"/>
                </a:solidFill>
                <a:latin typeface="source-serif-pro"/>
              </a:rPr>
              <a:t>down-sample</a:t>
            </a:r>
            <a:r>
              <a:rPr lang="en-US" sz="2400" dirty="0">
                <a:solidFill>
                  <a:srgbClr val="292929"/>
                </a:solidFill>
                <a:latin typeface="source-serif-pro"/>
              </a:rPr>
              <a:t>.</a:t>
            </a:r>
            <a:endParaRPr lang="en-IN" sz="2400" dirty="0">
              <a:solidFill>
                <a:srgbClr val="292929"/>
              </a:solidFill>
              <a:latin typeface="source-serif-pro"/>
            </a:endParaRPr>
          </a:p>
        </p:txBody>
      </p:sp>
    </p:spTree>
    <p:extLst>
      <p:ext uri="{BB962C8B-B14F-4D97-AF65-F5344CB8AC3E}">
        <p14:creationId xmlns:p14="http://schemas.microsoft.com/office/powerpoint/2010/main" val="217063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2A761A1B-C2C9-24F5-2049-837917629F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09" y="692968"/>
            <a:ext cx="6915150" cy="59245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E320F4-6925-5462-8BDF-A64D10A74F75}"/>
              </a:ext>
            </a:extLst>
          </p:cNvPr>
          <p:cNvSpPr txBox="1"/>
          <p:nvPr/>
        </p:nvSpPr>
        <p:spPr>
          <a:xfrm>
            <a:off x="699941" y="259624"/>
            <a:ext cx="6094428" cy="707886"/>
          </a:xfrm>
          <a:prstGeom prst="rect">
            <a:avLst/>
          </a:prstGeom>
          <a:noFill/>
        </p:spPr>
        <p:txBody>
          <a:bodyPr wrap="square">
            <a:spAutoFit/>
          </a:bodyPr>
          <a:lstStyle/>
          <a:p>
            <a:r>
              <a:rPr lang="en-IN" sz="4000" b="1" i="0" dirty="0">
                <a:solidFill>
                  <a:srgbClr val="292929"/>
                </a:solidFill>
                <a:effectLst/>
                <a:latin typeface="sohne"/>
              </a:rPr>
              <a:t>Convolution</a:t>
            </a:r>
            <a:endParaRPr lang="en-IN" sz="4000" dirty="0"/>
          </a:p>
        </p:txBody>
      </p:sp>
      <p:sp>
        <p:nvSpPr>
          <p:cNvPr id="7" name="TextBox 6">
            <a:extLst>
              <a:ext uri="{FF2B5EF4-FFF2-40B4-BE49-F238E27FC236}">
                <a16:creationId xmlns:a16="http://schemas.microsoft.com/office/drawing/2014/main" id="{97E43FA1-4DE9-D587-9830-52A3AD10936E}"/>
              </a:ext>
            </a:extLst>
          </p:cNvPr>
          <p:cNvSpPr txBox="1"/>
          <p:nvPr/>
        </p:nvSpPr>
        <p:spPr>
          <a:xfrm>
            <a:off x="5780989" y="967510"/>
            <a:ext cx="6094428" cy="2547364"/>
          </a:xfrm>
          <a:prstGeom prst="rect">
            <a:avLst/>
          </a:prstGeom>
          <a:noFill/>
        </p:spPr>
        <p:txBody>
          <a:bodyPr wrap="square">
            <a:spAutoFit/>
          </a:bodyPr>
          <a:lstStyle/>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A neural network can contain multiple Convolutional layers and additional </a:t>
            </a:r>
            <a:r>
              <a:rPr lang="en-US" sz="2400" b="1" dirty="0">
                <a:solidFill>
                  <a:srgbClr val="292929"/>
                </a:solidFill>
                <a:latin typeface="source-serif-pro"/>
              </a:rPr>
              <a:t>Pooling layers</a:t>
            </a:r>
            <a:r>
              <a:rPr lang="en-US" sz="2400" dirty="0">
                <a:solidFill>
                  <a:srgbClr val="292929"/>
                </a:solidFill>
                <a:latin typeface="source-serif-pro"/>
              </a:rPr>
              <a:t> to reduce the size of convolved features.</a:t>
            </a:r>
          </a:p>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We will use Convolutional layers inside the </a:t>
            </a:r>
            <a:r>
              <a:rPr lang="en-US" sz="2400" b="1" dirty="0">
                <a:solidFill>
                  <a:srgbClr val="292929"/>
                </a:solidFill>
                <a:latin typeface="source-serif-pro"/>
              </a:rPr>
              <a:t>Discriminator model </a:t>
            </a:r>
            <a:r>
              <a:rPr lang="en-US" sz="2400" dirty="0">
                <a:solidFill>
                  <a:srgbClr val="292929"/>
                </a:solidFill>
                <a:latin typeface="source-serif-pro"/>
              </a:rPr>
              <a:t>and the </a:t>
            </a:r>
            <a:r>
              <a:rPr lang="en-US" sz="2400" b="1" dirty="0">
                <a:solidFill>
                  <a:srgbClr val="292929"/>
                </a:solidFill>
                <a:latin typeface="source-serif-pro"/>
              </a:rPr>
              <a:t>final layer </a:t>
            </a:r>
            <a:r>
              <a:rPr lang="en-US" sz="2400" dirty="0">
                <a:solidFill>
                  <a:srgbClr val="292929"/>
                </a:solidFill>
                <a:latin typeface="source-serif-pro"/>
              </a:rPr>
              <a:t>of the </a:t>
            </a:r>
            <a:r>
              <a:rPr lang="en-US" sz="2400" b="1" dirty="0">
                <a:solidFill>
                  <a:srgbClr val="292929"/>
                </a:solidFill>
                <a:latin typeface="source-serif-pro"/>
              </a:rPr>
              <a:t>Generator model</a:t>
            </a:r>
            <a:r>
              <a:rPr lang="en-US" sz="2400" dirty="0">
                <a:solidFill>
                  <a:srgbClr val="292929"/>
                </a:solidFill>
                <a:latin typeface="source-serif-pro"/>
              </a:rPr>
              <a:t>. </a:t>
            </a:r>
          </a:p>
        </p:txBody>
      </p:sp>
    </p:spTree>
    <p:extLst>
      <p:ext uri="{BB962C8B-B14F-4D97-AF65-F5344CB8AC3E}">
        <p14:creationId xmlns:p14="http://schemas.microsoft.com/office/powerpoint/2010/main" val="2054475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5E724F35-041D-4C95-94FC-AE73F58551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0868" y="868657"/>
            <a:ext cx="6349771" cy="598934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8293400-B9FE-D556-9AC3-7ADD071284D0}"/>
              </a:ext>
            </a:extLst>
          </p:cNvPr>
          <p:cNvSpPr>
            <a:spLocks noGrp="1"/>
          </p:cNvSpPr>
          <p:nvPr>
            <p:ph type="title"/>
          </p:nvPr>
        </p:nvSpPr>
        <p:spPr>
          <a:xfrm>
            <a:off x="725079" y="365125"/>
            <a:ext cx="10515600" cy="1325563"/>
          </a:xfrm>
        </p:spPr>
        <p:txBody>
          <a:bodyPr/>
          <a:lstStyle/>
          <a:p>
            <a:r>
              <a:rPr lang="en-IN" sz="4400" b="1" dirty="0">
                <a:solidFill>
                  <a:srgbClr val="292929"/>
                </a:solidFill>
                <a:latin typeface="sohne"/>
              </a:rPr>
              <a:t>Transposed Convolutional Layers</a:t>
            </a:r>
            <a:br>
              <a:rPr lang="en-IN" sz="4400" b="1" dirty="0">
                <a:solidFill>
                  <a:srgbClr val="292929"/>
                </a:solidFill>
                <a:latin typeface="sohne"/>
              </a:rPr>
            </a:br>
            <a:endParaRPr lang="en-IN" dirty="0"/>
          </a:p>
        </p:txBody>
      </p:sp>
      <p:sp>
        <p:nvSpPr>
          <p:cNvPr id="5" name="TextBox 4">
            <a:extLst>
              <a:ext uri="{FF2B5EF4-FFF2-40B4-BE49-F238E27FC236}">
                <a16:creationId xmlns:a16="http://schemas.microsoft.com/office/drawing/2014/main" id="{AC7407EE-6024-3F0E-77CE-0D5832FB7111}"/>
              </a:ext>
            </a:extLst>
          </p:cNvPr>
          <p:cNvSpPr txBox="1"/>
          <p:nvPr/>
        </p:nvSpPr>
        <p:spPr>
          <a:xfrm>
            <a:off x="725079" y="1690688"/>
            <a:ext cx="6094428" cy="757130"/>
          </a:xfrm>
          <a:prstGeom prst="rect">
            <a:avLst/>
          </a:prstGeom>
          <a:noFill/>
        </p:spPr>
        <p:txBody>
          <a:bodyPr wrap="square">
            <a:spAutoFit/>
          </a:bodyPr>
          <a:lstStyle/>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We will only use the Transposed Convolutions inside the </a:t>
            </a:r>
            <a:r>
              <a:rPr lang="en-US" sz="2400" b="1" dirty="0">
                <a:solidFill>
                  <a:srgbClr val="292929"/>
                </a:solidFill>
                <a:latin typeface="source-serif-pro"/>
              </a:rPr>
              <a:t>Generator</a:t>
            </a:r>
            <a:r>
              <a:rPr lang="en-US" sz="2400" dirty="0">
                <a:solidFill>
                  <a:srgbClr val="292929"/>
                </a:solidFill>
                <a:latin typeface="source-serif-pro"/>
              </a:rPr>
              <a:t> </a:t>
            </a:r>
            <a:r>
              <a:rPr lang="en-US" sz="2400" b="1" dirty="0">
                <a:solidFill>
                  <a:srgbClr val="292929"/>
                </a:solidFill>
                <a:latin typeface="source-serif-pro"/>
              </a:rPr>
              <a:t>model.</a:t>
            </a:r>
            <a:endParaRPr lang="en-IN" sz="2400" b="1" dirty="0">
              <a:solidFill>
                <a:srgbClr val="292929"/>
              </a:solidFill>
              <a:latin typeface="source-serif-pro"/>
            </a:endParaRPr>
          </a:p>
        </p:txBody>
      </p:sp>
    </p:spTree>
    <p:extLst>
      <p:ext uri="{BB962C8B-B14F-4D97-AF65-F5344CB8AC3E}">
        <p14:creationId xmlns:p14="http://schemas.microsoft.com/office/powerpoint/2010/main" val="31022752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E0809DF4-9AB6-DC62-A914-6E9F9131DB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860" y="150119"/>
            <a:ext cx="5490606" cy="65577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7004657-47B5-9F3C-22F5-DAFDD264F8CA}"/>
              </a:ext>
            </a:extLst>
          </p:cNvPr>
          <p:cNvSpPr txBox="1"/>
          <p:nvPr/>
        </p:nvSpPr>
        <p:spPr>
          <a:xfrm>
            <a:off x="5647466" y="379726"/>
            <a:ext cx="6094428" cy="707886"/>
          </a:xfrm>
          <a:prstGeom prst="rect">
            <a:avLst/>
          </a:prstGeom>
          <a:noFill/>
        </p:spPr>
        <p:txBody>
          <a:bodyPr wrap="square">
            <a:spAutoFit/>
          </a:bodyPr>
          <a:lstStyle/>
          <a:p>
            <a:pPr algn="l"/>
            <a:r>
              <a:rPr lang="en-IN" sz="4000" b="1" i="0" dirty="0">
                <a:solidFill>
                  <a:srgbClr val="292929"/>
                </a:solidFill>
                <a:effectLst/>
                <a:latin typeface="sohne"/>
              </a:rPr>
              <a:t>DCGAN architecture</a:t>
            </a:r>
          </a:p>
        </p:txBody>
      </p:sp>
      <p:sp>
        <p:nvSpPr>
          <p:cNvPr id="7" name="TextBox 6">
            <a:extLst>
              <a:ext uri="{FF2B5EF4-FFF2-40B4-BE49-F238E27FC236}">
                <a16:creationId xmlns:a16="http://schemas.microsoft.com/office/drawing/2014/main" id="{9E1691A1-7BA6-4E06-9208-76BCC0B173EB}"/>
              </a:ext>
            </a:extLst>
          </p:cNvPr>
          <p:cNvSpPr txBox="1"/>
          <p:nvPr/>
        </p:nvSpPr>
        <p:spPr>
          <a:xfrm>
            <a:off x="5441483" y="1356345"/>
            <a:ext cx="6684529" cy="3672800"/>
          </a:xfrm>
          <a:prstGeom prst="rect">
            <a:avLst/>
          </a:prstGeom>
          <a:noFill/>
        </p:spPr>
        <p:txBody>
          <a:bodyPr wrap="square">
            <a:spAutoFit/>
          </a:bodyPr>
          <a:lstStyle/>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A Generative Adversarial Network (GAN) combines the </a:t>
            </a:r>
            <a:r>
              <a:rPr lang="en-US" sz="2400" b="1" dirty="0">
                <a:solidFill>
                  <a:srgbClr val="292929"/>
                </a:solidFill>
                <a:latin typeface="source-serif-pro"/>
              </a:rPr>
              <a:t>Generator</a:t>
            </a:r>
            <a:r>
              <a:rPr lang="en-US" sz="2400" dirty="0">
                <a:solidFill>
                  <a:srgbClr val="292929"/>
                </a:solidFill>
                <a:latin typeface="source-serif-pro"/>
              </a:rPr>
              <a:t> and the </a:t>
            </a:r>
            <a:r>
              <a:rPr lang="en-US" sz="2400" b="1" dirty="0">
                <a:solidFill>
                  <a:srgbClr val="292929"/>
                </a:solidFill>
                <a:latin typeface="source-serif-pro"/>
              </a:rPr>
              <a:t>Discriminator</a:t>
            </a:r>
            <a:r>
              <a:rPr lang="en-US" sz="2400" dirty="0">
                <a:solidFill>
                  <a:srgbClr val="292929"/>
                </a:solidFill>
                <a:latin typeface="source-serif-pro"/>
              </a:rPr>
              <a:t> models that </a:t>
            </a:r>
            <a:r>
              <a:rPr lang="en-US" sz="2400" b="1" dirty="0">
                <a:solidFill>
                  <a:srgbClr val="292929"/>
                </a:solidFill>
                <a:latin typeface="source-serif-pro"/>
              </a:rPr>
              <a:t>compete against each other </a:t>
            </a:r>
            <a:r>
              <a:rPr lang="en-US" sz="2400" dirty="0">
                <a:solidFill>
                  <a:srgbClr val="292929"/>
                </a:solidFill>
                <a:latin typeface="source-serif-pro"/>
              </a:rPr>
              <a:t>in a zero-sum game, making them adversaries.</a:t>
            </a:r>
          </a:p>
          <a:p>
            <a:pPr marL="228600" indent="-228600">
              <a:lnSpc>
                <a:spcPct val="90000"/>
              </a:lnSpc>
              <a:spcBef>
                <a:spcPts val="1000"/>
              </a:spcBef>
              <a:buFont typeface="Arial" panose="020B0604020202020204" pitchFamily="34" charset="0"/>
              <a:buChar char="•"/>
            </a:pPr>
            <a:endParaRPr lang="en-US" sz="2400" dirty="0">
              <a:solidFill>
                <a:srgbClr val="292929"/>
              </a:solidFill>
              <a:latin typeface="source-serif-pro"/>
            </a:endParaRPr>
          </a:p>
          <a:p>
            <a:pPr marL="228600" indent="-228600">
              <a:lnSpc>
                <a:spcPct val="90000"/>
              </a:lnSpc>
              <a:spcBef>
                <a:spcPts val="1000"/>
              </a:spcBef>
              <a:buFont typeface="Arial" panose="020B0604020202020204" pitchFamily="34" charset="0"/>
              <a:buChar char="•"/>
            </a:pPr>
            <a:r>
              <a:rPr lang="en-US" sz="2400" dirty="0">
                <a:solidFill>
                  <a:srgbClr val="292929"/>
                </a:solidFill>
                <a:latin typeface="source-serif-pro"/>
              </a:rPr>
              <a:t>The </a:t>
            </a:r>
            <a:r>
              <a:rPr lang="en-US" sz="2400" b="1" dirty="0">
                <a:solidFill>
                  <a:srgbClr val="292929"/>
                </a:solidFill>
                <a:latin typeface="source-serif-pro"/>
              </a:rPr>
              <a:t>Generator creates fake images </a:t>
            </a:r>
            <a:r>
              <a:rPr lang="en-US" sz="2400" dirty="0">
                <a:solidFill>
                  <a:srgbClr val="292929"/>
                </a:solidFill>
                <a:latin typeface="source-serif-pro"/>
              </a:rPr>
              <a:t>attempting to fool the Discriminator into believing they are real. Meanwhile, the </a:t>
            </a:r>
            <a:r>
              <a:rPr lang="en-US" sz="2400" b="1" dirty="0">
                <a:solidFill>
                  <a:srgbClr val="292929"/>
                </a:solidFill>
                <a:latin typeface="source-serif-pro"/>
              </a:rPr>
              <a:t>Discriminator</a:t>
            </a:r>
            <a:r>
              <a:rPr lang="en-US" sz="2400" dirty="0">
                <a:solidFill>
                  <a:srgbClr val="292929"/>
                </a:solidFill>
                <a:latin typeface="source-serif-pro"/>
              </a:rPr>
              <a:t> </a:t>
            </a:r>
            <a:r>
              <a:rPr lang="en-US" sz="2400" b="1" dirty="0">
                <a:solidFill>
                  <a:srgbClr val="292929"/>
                </a:solidFill>
                <a:latin typeface="source-serif-pro"/>
              </a:rPr>
              <a:t>learns the essential features </a:t>
            </a:r>
            <a:r>
              <a:rPr lang="en-US" sz="2400" dirty="0">
                <a:solidFill>
                  <a:srgbClr val="292929"/>
                </a:solidFill>
                <a:latin typeface="source-serif-pro"/>
              </a:rPr>
              <a:t>of the pictures in order to </a:t>
            </a:r>
            <a:r>
              <a:rPr lang="en-US" sz="2400" b="1" dirty="0">
                <a:solidFill>
                  <a:srgbClr val="292929"/>
                </a:solidFill>
                <a:latin typeface="source-serif-pro"/>
              </a:rPr>
              <a:t>differentiate between real and fake examples</a:t>
            </a:r>
            <a:r>
              <a:rPr lang="en-US" sz="2400" dirty="0">
                <a:solidFill>
                  <a:srgbClr val="292929"/>
                </a:solidFill>
                <a:latin typeface="source-serif-pro"/>
              </a:rPr>
              <a:t>.</a:t>
            </a:r>
          </a:p>
        </p:txBody>
      </p:sp>
    </p:spTree>
    <p:extLst>
      <p:ext uri="{BB962C8B-B14F-4D97-AF65-F5344CB8AC3E}">
        <p14:creationId xmlns:p14="http://schemas.microsoft.com/office/powerpoint/2010/main" val="3424662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5A19-BA90-83FA-BB14-BCD36082A50F}"/>
              </a:ext>
            </a:extLst>
          </p:cNvPr>
          <p:cNvSpPr>
            <a:spLocks noGrp="1"/>
          </p:cNvSpPr>
          <p:nvPr>
            <p:ph type="title"/>
          </p:nvPr>
        </p:nvSpPr>
        <p:spPr/>
        <p:txBody>
          <a:bodyPr>
            <a:normAutofit/>
          </a:bodyPr>
          <a:lstStyle/>
          <a:p>
            <a:r>
              <a:rPr lang="en-US" sz="4000" b="1" dirty="0"/>
              <a:t>References-</a:t>
            </a:r>
            <a:endParaRPr lang="en-IN" sz="4000" b="1" dirty="0"/>
          </a:p>
        </p:txBody>
      </p:sp>
      <p:sp>
        <p:nvSpPr>
          <p:cNvPr id="3" name="Content Placeholder 2">
            <a:extLst>
              <a:ext uri="{FF2B5EF4-FFF2-40B4-BE49-F238E27FC236}">
                <a16:creationId xmlns:a16="http://schemas.microsoft.com/office/drawing/2014/main" id="{071BD109-0656-2035-6D6F-36D220C86025}"/>
              </a:ext>
            </a:extLst>
          </p:cNvPr>
          <p:cNvSpPr>
            <a:spLocks noGrp="1"/>
          </p:cNvSpPr>
          <p:nvPr>
            <p:ph idx="1"/>
          </p:nvPr>
        </p:nvSpPr>
        <p:spPr>
          <a:xfrm>
            <a:off x="838200" y="1423447"/>
            <a:ext cx="10515600" cy="4753516"/>
          </a:xfrm>
        </p:spPr>
        <p:txBody>
          <a:bodyPr>
            <a:normAutofit fontScale="92500" lnSpcReduction="10000"/>
          </a:bodyPr>
          <a:lstStyle/>
          <a:p>
            <a:r>
              <a:rPr lang="en-IN" sz="2600" dirty="0">
                <a:hlinkClick r:id="rId2"/>
              </a:rPr>
              <a:t>https://jonathan-hui.medium.com/gan-whats-generative-adversarial-networks-and-its-application-f39ed278ef09</a:t>
            </a:r>
            <a:endParaRPr lang="en-IN" sz="2600" dirty="0"/>
          </a:p>
          <a:p>
            <a:r>
              <a:rPr lang="en-IN" sz="2600" dirty="0">
                <a:hlinkClick r:id="rId3"/>
              </a:rPr>
              <a:t>https://www.analyticsvidhya.com/blog/2021/07/deep-convolutional-generative-adversarial-network-dcgan-for-beginners/</a:t>
            </a:r>
            <a:endParaRPr lang="en-IN" sz="2600" dirty="0"/>
          </a:p>
          <a:p>
            <a:r>
              <a:rPr lang="en-IN" sz="2600" dirty="0">
                <a:hlinkClick r:id="rId4"/>
              </a:rPr>
              <a:t>https://jonathan-hui.medium.com/gan-dcgan-deep-convolutional-generative-adversarial-networks-df855c438f</a:t>
            </a:r>
            <a:endParaRPr lang="en-IN" sz="2600" dirty="0"/>
          </a:p>
          <a:p>
            <a:r>
              <a:rPr lang="en-IN" sz="2600" dirty="0">
                <a:hlinkClick r:id="rId5"/>
              </a:rPr>
              <a:t>https://medium.com/ai-society/gans-from-scratch-1-a-deep-introduction-with-code-in-pytorch-and-tensorflow-cb03cdcdba0f</a:t>
            </a:r>
            <a:endParaRPr lang="en-IN" sz="2600" dirty="0"/>
          </a:p>
          <a:p>
            <a:r>
              <a:rPr lang="en-IN" sz="2600" dirty="0">
                <a:hlinkClick r:id="rId6"/>
              </a:rPr>
              <a:t>https://pytorch.org/tutorials/beginner/dcgan_faces_tutorial.html</a:t>
            </a:r>
            <a:endParaRPr lang="en-IN" sz="2600" dirty="0"/>
          </a:p>
          <a:p>
            <a:r>
              <a:rPr lang="en-IN" sz="2600" dirty="0">
                <a:hlinkClick r:id="rId7"/>
              </a:rPr>
              <a:t>https://www.tensorflow.org/tutorials/generative/dcgan</a:t>
            </a:r>
            <a:endParaRPr lang="en-IN" sz="2600" dirty="0"/>
          </a:p>
          <a:p>
            <a:r>
              <a:rPr lang="en-IN" sz="2600" dirty="0">
                <a:hlinkClick r:id="rId8"/>
              </a:rPr>
              <a:t>https://towardsdatascience.com/deep-convolutional-gan-how-to-use-a-dcgan-to-generate-images-in-python-b08afd4d124e</a:t>
            </a:r>
            <a:endParaRPr lang="en-IN" sz="2600" dirty="0"/>
          </a:p>
          <a:p>
            <a:endParaRPr lang="en-IN" sz="2400" dirty="0"/>
          </a:p>
          <a:p>
            <a:endParaRPr lang="en-IN" sz="2400" dirty="0"/>
          </a:p>
          <a:p>
            <a:endParaRPr lang="en-IN" dirty="0"/>
          </a:p>
        </p:txBody>
      </p:sp>
    </p:spTree>
    <p:extLst>
      <p:ext uri="{BB962C8B-B14F-4D97-AF65-F5344CB8AC3E}">
        <p14:creationId xmlns:p14="http://schemas.microsoft.com/office/powerpoint/2010/main" val="1138836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2CDE0-C323-73D2-6365-E8867F3BEFF9}"/>
              </a:ext>
            </a:extLst>
          </p:cNvPr>
          <p:cNvSpPr>
            <a:spLocks noGrp="1"/>
          </p:cNvSpPr>
          <p:nvPr>
            <p:ph type="title"/>
          </p:nvPr>
        </p:nvSpPr>
        <p:spPr>
          <a:xfrm>
            <a:off x="838200" y="525381"/>
            <a:ext cx="10515600" cy="718957"/>
          </a:xfrm>
        </p:spPr>
        <p:txBody>
          <a:bodyPr>
            <a:normAutofit fontScale="90000"/>
          </a:bodyPr>
          <a:lstStyle/>
          <a:p>
            <a:r>
              <a:rPr lang="en-IN" b="1" i="0" dirty="0">
                <a:solidFill>
                  <a:srgbClr val="292929"/>
                </a:solidFill>
                <a:effectLst/>
                <a:latin typeface="sohne"/>
              </a:rPr>
              <a:t>Introduction</a:t>
            </a:r>
            <a:br>
              <a:rPr lang="en-IN" b="1"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B28846F7-B83E-9B4F-A9B4-FF3B09FFAFBA}"/>
              </a:ext>
            </a:extLst>
          </p:cNvPr>
          <p:cNvSpPr>
            <a:spLocks noGrp="1"/>
          </p:cNvSpPr>
          <p:nvPr>
            <p:ph idx="1"/>
          </p:nvPr>
        </p:nvSpPr>
        <p:spPr>
          <a:xfrm>
            <a:off x="838200" y="1253331"/>
            <a:ext cx="10515600" cy="4351338"/>
          </a:xfrm>
        </p:spPr>
        <p:txBody>
          <a:bodyPr>
            <a:normAutofit/>
          </a:bodyPr>
          <a:lstStyle/>
          <a:p>
            <a:r>
              <a:rPr lang="en-US" sz="2400" b="0" i="0" u="sng" dirty="0">
                <a:effectLst/>
                <a:latin typeface="source-serif-pro"/>
                <a:hlinkClick r:id="rId2"/>
              </a:rPr>
              <a:t>Generative Adversarial Networks</a:t>
            </a:r>
            <a:r>
              <a:rPr lang="en-US" sz="2400" b="0" i="0" dirty="0">
                <a:solidFill>
                  <a:srgbClr val="292929"/>
                </a:solidFill>
                <a:effectLst/>
                <a:latin typeface="source-serif-pro"/>
              </a:rPr>
              <a:t> (or </a:t>
            </a:r>
            <a:r>
              <a:rPr lang="en-US" sz="2400" b="1" i="0" dirty="0">
                <a:solidFill>
                  <a:srgbClr val="292929"/>
                </a:solidFill>
                <a:effectLst/>
                <a:latin typeface="source-serif-pro"/>
              </a:rPr>
              <a:t>GANs</a:t>
            </a:r>
            <a:r>
              <a:rPr lang="en-US" sz="2400" b="0" i="0" dirty="0">
                <a:solidFill>
                  <a:srgbClr val="292929"/>
                </a:solidFill>
                <a:effectLst/>
                <a:latin typeface="source-serif-pro"/>
              </a:rPr>
              <a:t> ) are one of the most popular Machine Learning algorithms developed in recent times. they belong to the set of algorithms named </a:t>
            </a:r>
            <a:r>
              <a:rPr lang="en-US" sz="2400" b="1" i="0" dirty="0">
                <a:effectLst/>
                <a:latin typeface="source-serif-pro"/>
              </a:rPr>
              <a:t>generative models</a:t>
            </a:r>
            <a:r>
              <a:rPr lang="en-US" sz="2400" b="0" i="0" dirty="0">
                <a:solidFill>
                  <a:srgbClr val="292929"/>
                </a:solidFill>
                <a:effectLst/>
                <a:latin typeface="source-serif-pro"/>
              </a:rPr>
              <a:t>. These algorithms belong to the field of </a:t>
            </a:r>
            <a:r>
              <a:rPr lang="en-US" sz="2400" b="1" i="0" dirty="0">
                <a:effectLst/>
                <a:latin typeface="source-serif-pro"/>
              </a:rPr>
              <a:t>unsupervised</a:t>
            </a:r>
            <a:r>
              <a:rPr lang="en-US" sz="2400" b="1" dirty="0">
                <a:latin typeface="source-serif-pro"/>
              </a:rPr>
              <a:t> </a:t>
            </a:r>
            <a:r>
              <a:rPr lang="en-US" sz="2400" b="1" i="0" dirty="0">
                <a:effectLst/>
                <a:latin typeface="source-serif-pro"/>
              </a:rPr>
              <a:t>learning</a:t>
            </a:r>
            <a:r>
              <a:rPr lang="en-US" sz="2400" b="0" i="0" dirty="0">
                <a:solidFill>
                  <a:srgbClr val="292929"/>
                </a:solidFill>
                <a:effectLst/>
                <a:latin typeface="source-serif-pro"/>
              </a:rPr>
              <a:t>, a sub-set of ML which aims to study algorithms that learn the </a:t>
            </a:r>
            <a:r>
              <a:rPr lang="en-US" sz="2400" b="1" i="0" dirty="0">
                <a:solidFill>
                  <a:srgbClr val="292929"/>
                </a:solidFill>
                <a:effectLst/>
                <a:latin typeface="source-serif-pro"/>
              </a:rPr>
              <a:t>underlying structure</a:t>
            </a:r>
            <a:r>
              <a:rPr lang="en-US" sz="2400" b="0" i="0" dirty="0">
                <a:solidFill>
                  <a:srgbClr val="292929"/>
                </a:solidFill>
                <a:effectLst/>
                <a:latin typeface="source-serif-pro"/>
              </a:rPr>
              <a:t> of the given data, without specifying a target value. </a:t>
            </a:r>
            <a:endParaRPr lang="en-IN" sz="2400" dirty="0"/>
          </a:p>
        </p:txBody>
      </p:sp>
      <p:sp>
        <p:nvSpPr>
          <p:cNvPr id="5" name="TextBox 4">
            <a:extLst>
              <a:ext uri="{FF2B5EF4-FFF2-40B4-BE49-F238E27FC236}">
                <a16:creationId xmlns:a16="http://schemas.microsoft.com/office/drawing/2014/main" id="{C1245749-AED4-7CA9-C64F-3B1F6FA7C7FD}"/>
              </a:ext>
            </a:extLst>
          </p:cNvPr>
          <p:cNvSpPr txBox="1"/>
          <p:nvPr/>
        </p:nvSpPr>
        <p:spPr>
          <a:xfrm>
            <a:off x="838200" y="3623762"/>
            <a:ext cx="7378831" cy="707886"/>
          </a:xfrm>
          <a:prstGeom prst="rect">
            <a:avLst/>
          </a:prstGeom>
          <a:noFill/>
        </p:spPr>
        <p:txBody>
          <a:bodyPr wrap="square">
            <a:spAutoFit/>
          </a:bodyPr>
          <a:lstStyle/>
          <a:p>
            <a:pPr algn="l"/>
            <a:r>
              <a:rPr lang="en-IN" sz="4000" b="1" i="0" dirty="0">
                <a:solidFill>
                  <a:srgbClr val="292929"/>
                </a:solidFill>
                <a:effectLst/>
                <a:latin typeface="sohne"/>
              </a:rPr>
              <a:t>Use</a:t>
            </a:r>
            <a:r>
              <a:rPr lang="en-IN" b="1" i="0" dirty="0">
                <a:solidFill>
                  <a:srgbClr val="292929"/>
                </a:solidFill>
                <a:effectLst/>
                <a:latin typeface="sohne"/>
              </a:rPr>
              <a:t> </a:t>
            </a:r>
            <a:r>
              <a:rPr lang="en-IN" sz="4000" b="1" i="0" dirty="0">
                <a:solidFill>
                  <a:srgbClr val="292929"/>
                </a:solidFill>
                <a:effectLst/>
                <a:latin typeface="sohne"/>
              </a:rPr>
              <a:t>Cases</a:t>
            </a:r>
          </a:p>
        </p:txBody>
      </p:sp>
      <p:sp>
        <p:nvSpPr>
          <p:cNvPr id="7" name="TextBox 6">
            <a:extLst>
              <a:ext uri="{FF2B5EF4-FFF2-40B4-BE49-F238E27FC236}">
                <a16:creationId xmlns:a16="http://schemas.microsoft.com/office/drawing/2014/main" id="{B1DD777D-43FE-0FD5-8F4F-58F8E78CBCA9}"/>
              </a:ext>
            </a:extLst>
          </p:cNvPr>
          <p:cNvSpPr txBox="1"/>
          <p:nvPr/>
        </p:nvSpPr>
        <p:spPr>
          <a:xfrm>
            <a:off x="838200" y="4564162"/>
            <a:ext cx="9179350" cy="1938992"/>
          </a:xfrm>
          <a:prstGeom prst="rect">
            <a:avLst/>
          </a:prstGeom>
          <a:noFill/>
        </p:spPr>
        <p:txBody>
          <a:bodyPr wrap="square">
            <a:spAutoFit/>
          </a:bodyPr>
          <a:lstStyle/>
          <a:p>
            <a:pPr algn="l">
              <a:buFont typeface="Arial" panose="020B0604020202020204" pitchFamily="34" charset="0"/>
              <a:buChar char="•"/>
            </a:pPr>
            <a:r>
              <a:rPr lang="en-US" sz="2400" b="0" i="0" dirty="0">
                <a:solidFill>
                  <a:srgbClr val="292929"/>
                </a:solidFill>
                <a:effectLst/>
                <a:latin typeface="source-serif-pro"/>
              </a:rPr>
              <a:t> Generating realistic artwork samples (video/image/audio).</a:t>
            </a:r>
          </a:p>
          <a:p>
            <a:pPr algn="l">
              <a:buFont typeface="Arial" panose="020B0604020202020204" pitchFamily="34" charset="0"/>
              <a:buChar char="•"/>
            </a:pPr>
            <a:r>
              <a:rPr lang="en-US" sz="2400" b="1" i="0" dirty="0">
                <a:solidFill>
                  <a:srgbClr val="292929"/>
                </a:solidFill>
                <a:effectLst/>
                <a:latin typeface="source-serif-pro"/>
              </a:rPr>
              <a:t> Simulation</a:t>
            </a:r>
            <a:r>
              <a:rPr lang="en-US" sz="2400" b="0" i="0" dirty="0">
                <a:solidFill>
                  <a:srgbClr val="292929"/>
                </a:solidFill>
                <a:effectLst/>
                <a:latin typeface="source-serif-pro"/>
              </a:rPr>
              <a:t> and planning using time-series data.</a:t>
            </a:r>
          </a:p>
          <a:p>
            <a:pPr algn="l">
              <a:buFont typeface="Arial" panose="020B0604020202020204" pitchFamily="34" charset="0"/>
              <a:buChar char="•"/>
            </a:pPr>
            <a:r>
              <a:rPr lang="en-US" sz="2400" b="0" i="0" dirty="0">
                <a:solidFill>
                  <a:srgbClr val="292929"/>
                </a:solidFill>
                <a:effectLst/>
                <a:latin typeface="source-serif-pro"/>
              </a:rPr>
              <a:t> Statistical inference.</a:t>
            </a:r>
          </a:p>
          <a:p>
            <a:pPr algn="l">
              <a:buFont typeface="Arial" panose="020B0604020202020204" pitchFamily="34" charset="0"/>
              <a:buChar char="•"/>
            </a:pPr>
            <a:r>
              <a:rPr lang="en-US" sz="2400" b="0" i="0" dirty="0">
                <a:solidFill>
                  <a:srgbClr val="292929"/>
                </a:solidFill>
                <a:effectLst/>
                <a:latin typeface="source-serif-pro"/>
              </a:rPr>
              <a:t> generative models can also be used to generate inputs which may  </a:t>
            </a:r>
          </a:p>
          <a:p>
            <a:pPr algn="l"/>
            <a:r>
              <a:rPr lang="en-US" sz="2400" b="0" i="0" dirty="0">
                <a:solidFill>
                  <a:srgbClr val="292929"/>
                </a:solidFill>
                <a:effectLst/>
                <a:latin typeface="source-serif-pro"/>
              </a:rPr>
              <a:t>  expand small datasets.</a:t>
            </a:r>
          </a:p>
        </p:txBody>
      </p:sp>
    </p:spTree>
    <p:extLst>
      <p:ext uri="{BB962C8B-B14F-4D97-AF65-F5344CB8AC3E}">
        <p14:creationId xmlns:p14="http://schemas.microsoft.com/office/powerpoint/2010/main" val="3502873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57DB913D-2283-2DF0-B1C9-24B27780CB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1424" y="633412"/>
            <a:ext cx="8334375" cy="5591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9411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DCGAN 1">
            <a:extLst>
              <a:ext uri="{FF2B5EF4-FFF2-40B4-BE49-F238E27FC236}">
                <a16:creationId xmlns:a16="http://schemas.microsoft.com/office/drawing/2014/main" id="{F53038D2-35A2-8F1C-D5F6-6796E3D7F3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0613" y="1143000"/>
            <a:ext cx="10010775"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4366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C0CF85-44E4-51AB-0EF8-4DDFA56D562A}"/>
              </a:ext>
            </a:extLst>
          </p:cNvPr>
          <p:cNvSpPr>
            <a:spLocks noGrp="1"/>
          </p:cNvSpPr>
          <p:nvPr>
            <p:ph idx="1"/>
          </p:nvPr>
        </p:nvSpPr>
        <p:spPr>
          <a:xfrm>
            <a:off x="508262" y="732115"/>
            <a:ext cx="10515600" cy="4351338"/>
          </a:xfrm>
        </p:spPr>
        <p:txBody>
          <a:bodyPr>
            <a:normAutofit/>
          </a:bodyPr>
          <a:lstStyle/>
          <a:p>
            <a:pPr marL="0" indent="0" algn="l">
              <a:buNone/>
            </a:pPr>
            <a:r>
              <a:rPr lang="en-US" sz="2400" b="0" i="0" dirty="0">
                <a:solidFill>
                  <a:srgbClr val="292929"/>
                </a:solidFill>
                <a:effectLst/>
                <a:latin typeface="source-serif-pro"/>
              </a:rPr>
              <a:t>Generative Adversarial Networks are composed of two models:</a:t>
            </a:r>
          </a:p>
          <a:p>
            <a:pPr algn="l">
              <a:buFont typeface="Arial" panose="020B0604020202020204" pitchFamily="34" charset="0"/>
              <a:buChar char="•"/>
            </a:pPr>
            <a:r>
              <a:rPr lang="en-US" sz="2400" b="0" i="0" dirty="0">
                <a:solidFill>
                  <a:srgbClr val="292929"/>
                </a:solidFill>
                <a:effectLst/>
                <a:latin typeface="source-serif-pro"/>
              </a:rPr>
              <a:t>The first model is called a </a:t>
            </a:r>
            <a:r>
              <a:rPr lang="en-US" sz="2400" b="1" i="0" dirty="0">
                <a:solidFill>
                  <a:srgbClr val="292929"/>
                </a:solidFill>
                <a:effectLst/>
                <a:latin typeface="source-serif-pro"/>
              </a:rPr>
              <a:t>Generator </a:t>
            </a:r>
            <a:r>
              <a:rPr lang="en-US" sz="2400" b="0" i="0" dirty="0">
                <a:solidFill>
                  <a:srgbClr val="292929"/>
                </a:solidFill>
                <a:effectLst/>
                <a:latin typeface="source-serif-pro"/>
              </a:rPr>
              <a:t>and it aims to generate new data similar to the expected one. The Generator could be assimilated to a human art forger, which creates fake works of art.</a:t>
            </a:r>
          </a:p>
          <a:p>
            <a:pPr algn="l">
              <a:buFont typeface="Arial" panose="020B0604020202020204" pitchFamily="34" charset="0"/>
              <a:buChar char="•"/>
            </a:pPr>
            <a:endParaRPr lang="en-US" sz="2400" b="0" i="0" dirty="0">
              <a:solidFill>
                <a:srgbClr val="292929"/>
              </a:solidFill>
              <a:effectLst/>
              <a:latin typeface="source-serif-pro"/>
            </a:endParaRPr>
          </a:p>
          <a:p>
            <a:pPr algn="l">
              <a:buFont typeface="Arial" panose="020B0604020202020204" pitchFamily="34" charset="0"/>
              <a:buChar char="•"/>
            </a:pPr>
            <a:r>
              <a:rPr lang="en-US" sz="2400" b="0" i="0" dirty="0">
                <a:solidFill>
                  <a:srgbClr val="292929"/>
                </a:solidFill>
                <a:effectLst/>
                <a:latin typeface="source-serif-pro"/>
              </a:rPr>
              <a:t>The second model is named the </a:t>
            </a:r>
            <a:r>
              <a:rPr lang="en-US" sz="2400" b="1" i="0" dirty="0">
                <a:solidFill>
                  <a:srgbClr val="292929"/>
                </a:solidFill>
                <a:effectLst/>
                <a:latin typeface="source-serif-pro"/>
              </a:rPr>
              <a:t>Discriminator</a:t>
            </a:r>
            <a:r>
              <a:rPr lang="en-US" sz="2400" b="0" i="0" dirty="0">
                <a:solidFill>
                  <a:srgbClr val="292929"/>
                </a:solidFill>
                <a:effectLst/>
                <a:latin typeface="source-serif-pro"/>
              </a:rPr>
              <a:t>. This model’s goal is to recognize if an input data is ‘</a:t>
            </a:r>
            <a:r>
              <a:rPr lang="en-US" sz="2400" b="0" i="1" dirty="0">
                <a:solidFill>
                  <a:srgbClr val="292929"/>
                </a:solidFill>
                <a:effectLst/>
                <a:latin typeface="source-serif-pro"/>
              </a:rPr>
              <a:t>real’ — </a:t>
            </a:r>
            <a:r>
              <a:rPr lang="en-US" sz="2400" b="0" i="0" dirty="0">
                <a:solidFill>
                  <a:srgbClr val="292929"/>
                </a:solidFill>
                <a:effectLst/>
                <a:latin typeface="source-serif-pro"/>
              </a:rPr>
              <a:t>belongs to the original dataset — or if it is ‘</a:t>
            </a:r>
            <a:r>
              <a:rPr lang="en-US" sz="2400" b="0" i="1" dirty="0">
                <a:solidFill>
                  <a:srgbClr val="292929"/>
                </a:solidFill>
                <a:effectLst/>
                <a:latin typeface="source-serif-pro"/>
              </a:rPr>
              <a:t>fake’</a:t>
            </a:r>
            <a:r>
              <a:rPr lang="en-US" sz="2400" b="0" i="0" dirty="0">
                <a:solidFill>
                  <a:srgbClr val="292929"/>
                </a:solidFill>
                <a:effectLst/>
                <a:latin typeface="source-serif-pro"/>
              </a:rPr>
              <a:t> — generated by a forger. In this scenario, a Discriminator is analogous to an art expert, which tries to detect artworks as truthful or fraud.</a:t>
            </a:r>
          </a:p>
          <a:p>
            <a:endParaRPr lang="en-IN" sz="2400" dirty="0"/>
          </a:p>
        </p:txBody>
      </p:sp>
    </p:spTree>
    <p:extLst>
      <p:ext uri="{BB962C8B-B14F-4D97-AF65-F5344CB8AC3E}">
        <p14:creationId xmlns:p14="http://schemas.microsoft.com/office/powerpoint/2010/main" val="4036129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84026-185F-8465-347F-FBDB15D91E13}"/>
              </a:ext>
            </a:extLst>
          </p:cNvPr>
          <p:cNvSpPr>
            <a:spLocks noGrp="1"/>
          </p:cNvSpPr>
          <p:nvPr>
            <p:ph type="title"/>
          </p:nvPr>
        </p:nvSpPr>
        <p:spPr/>
        <p:txBody>
          <a:bodyPr/>
          <a:lstStyle/>
          <a:p>
            <a:r>
              <a:rPr lang="en-IN" b="1" i="0" dirty="0">
                <a:solidFill>
                  <a:srgbClr val="292929"/>
                </a:solidFill>
                <a:effectLst/>
                <a:latin typeface="sohne"/>
              </a:rPr>
              <a:t>Mathematically Modeling a GAN</a:t>
            </a:r>
            <a:br>
              <a:rPr lang="en-IN" b="1" i="0" dirty="0">
                <a:solidFill>
                  <a:srgbClr val="292929"/>
                </a:solidFill>
                <a:effectLst/>
                <a:latin typeface="sohne"/>
              </a:rPr>
            </a:br>
            <a:endParaRPr lang="en-IN" dirty="0"/>
          </a:p>
        </p:txBody>
      </p:sp>
      <p:sp>
        <p:nvSpPr>
          <p:cNvPr id="3" name="Content Placeholder 2">
            <a:extLst>
              <a:ext uri="{FF2B5EF4-FFF2-40B4-BE49-F238E27FC236}">
                <a16:creationId xmlns:a16="http://schemas.microsoft.com/office/drawing/2014/main" id="{A9211B2E-1396-075E-1FDC-AF2C1F43D8D6}"/>
              </a:ext>
            </a:extLst>
          </p:cNvPr>
          <p:cNvSpPr>
            <a:spLocks noGrp="1"/>
          </p:cNvSpPr>
          <p:nvPr>
            <p:ph idx="1"/>
          </p:nvPr>
        </p:nvSpPr>
        <p:spPr/>
        <p:txBody>
          <a:bodyPr>
            <a:normAutofit/>
          </a:bodyPr>
          <a:lstStyle/>
          <a:p>
            <a:r>
              <a:rPr lang="en-US" sz="2400" b="0" i="0" dirty="0">
                <a:solidFill>
                  <a:srgbClr val="292929"/>
                </a:solidFill>
                <a:effectLst/>
                <a:latin typeface="source-serif-pro"/>
              </a:rPr>
              <a:t>A neural network </a:t>
            </a:r>
            <a:r>
              <a:rPr lang="en-US" sz="2400" b="0" i="1" dirty="0">
                <a:solidFill>
                  <a:srgbClr val="292929"/>
                </a:solidFill>
                <a:effectLst/>
                <a:latin typeface="source-serif-pro"/>
              </a:rPr>
              <a:t>G(</a:t>
            </a:r>
            <a:r>
              <a:rPr lang="en-US" sz="2400" b="1" i="1" dirty="0">
                <a:solidFill>
                  <a:srgbClr val="292929"/>
                </a:solidFill>
                <a:effectLst/>
                <a:latin typeface="source-serif-pro"/>
              </a:rPr>
              <a:t>z, θ₁</a:t>
            </a:r>
            <a:r>
              <a:rPr lang="en-US" sz="2400" b="0" i="1" dirty="0">
                <a:solidFill>
                  <a:srgbClr val="292929"/>
                </a:solidFill>
                <a:effectLst/>
                <a:latin typeface="source-serif-pro"/>
              </a:rPr>
              <a:t>)</a:t>
            </a:r>
            <a:r>
              <a:rPr lang="en-US" sz="2400" b="0" i="0" dirty="0">
                <a:solidFill>
                  <a:srgbClr val="292929"/>
                </a:solidFill>
                <a:effectLst/>
                <a:latin typeface="source-serif-pro"/>
              </a:rPr>
              <a:t> is used to model the Generator mentioned above. It’s role is mapping input noise variables </a:t>
            </a:r>
            <a:r>
              <a:rPr lang="en-US" sz="2400" b="1" i="0" dirty="0">
                <a:solidFill>
                  <a:srgbClr val="292929"/>
                </a:solidFill>
                <a:effectLst/>
                <a:latin typeface="source-serif-pro"/>
              </a:rPr>
              <a:t>z</a:t>
            </a:r>
            <a:r>
              <a:rPr lang="en-US" sz="2400" b="0" i="0" dirty="0">
                <a:solidFill>
                  <a:srgbClr val="292929"/>
                </a:solidFill>
                <a:effectLst/>
                <a:latin typeface="source-serif-pro"/>
              </a:rPr>
              <a:t> to the desired data space </a:t>
            </a:r>
            <a:r>
              <a:rPr lang="en-US" sz="2400" b="1" i="1" dirty="0">
                <a:solidFill>
                  <a:srgbClr val="292929"/>
                </a:solidFill>
                <a:effectLst/>
                <a:latin typeface="source-serif-pro"/>
              </a:rPr>
              <a:t>x</a:t>
            </a:r>
            <a:r>
              <a:rPr lang="en-US" sz="2400" b="1" i="0" dirty="0">
                <a:solidFill>
                  <a:srgbClr val="292929"/>
                </a:solidFill>
                <a:effectLst/>
                <a:latin typeface="source-serif-pro"/>
              </a:rPr>
              <a:t> </a:t>
            </a:r>
            <a:r>
              <a:rPr lang="en-US" sz="2400" b="0" i="0" dirty="0">
                <a:solidFill>
                  <a:srgbClr val="292929"/>
                </a:solidFill>
                <a:effectLst/>
                <a:latin typeface="source-serif-pro"/>
              </a:rPr>
              <a:t>(say images). Conversely, a second neural network </a:t>
            </a:r>
            <a:r>
              <a:rPr lang="en-US" sz="2400" b="0" i="1" dirty="0">
                <a:solidFill>
                  <a:srgbClr val="292929"/>
                </a:solidFill>
                <a:effectLst/>
                <a:latin typeface="source-serif-pro"/>
              </a:rPr>
              <a:t>D(</a:t>
            </a:r>
            <a:r>
              <a:rPr lang="en-US" sz="2400" b="1" i="1" dirty="0">
                <a:solidFill>
                  <a:srgbClr val="292929"/>
                </a:solidFill>
                <a:effectLst/>
                <a:latin typeface="source-serif-pro"/>
              </a:rPr>
              <a:t>x</a:t>
            </a:r>
            <a:r>
              <a:rPr lang="en-US" sz="2400" b="0" i="1" dirty="0">
                <a:solidFill>
                  <a:srgbClr val="292929"/>
                </a:solidFill>
                <a:effectLst/>
                <a:latin typeface="source-serif-pro"/>
              </a:rPr>
              <a:t>, </a:t>
            </a:r>
            <a:r>
              <a:rPr lang="en-US" sz="2400" b="1" i="1" dirty="0">
                <a:solidFill>
                  <a:srgbClr val="292929"/>
                </a:solidFill>
                <a:effectLst/>
                <a:latin typeface="source-serif-pro"/>
              </a:rPr>
              <a:t>θ₂</a:t>
            </a:r>
            <a:r>
              <a:rPr lang="en-US" sz="2400" b="0" i="1" dirty="0">
                <a:solidFill>
                  <a:srgbClr val="292929"/>
                </a:solidFill>
                <a:effectLst/>
                <a:latin typeface="source-serif-pro"/>
              </a:rPr>
              <a:t>)</a:t>
            </a:r>
            <a:r>
              <a:rPr lang="en-US" sz="2400" b="0" i="0" dirty="0">
                <a:solidFill>
                  <a:srgbClr val="292929"/>
                </a:solidFill>
                <a:effectLst/>
                <a:latin typeface="source-serif-pro"/>
              </a:rPr>
              <a:t> models the discriminator and outputs the</a:t>
            </a:r>
            <a:r>
              <a:rPr lang="en-US" sz="2400" b="1" i="0" dirty="0">
                <a:solidFill>
                  <a:srgbClr val="292929"/>
                </a:solidFill>
                <a:effectLst/>
                <a:latin typeface="source-serif-pro"/>
              </a:rPr>
              <a:t> probability that the data came from the real dataset, </a:t>
            </a:r>
            <a:r>
              <a:rPr lang="en-US" sz="2400" b="0" i="0" dirty="0">
                <a:solidFill>
                  <a:srgbClr val="292929"/>
                </a:solidFill>
                <a:effectLst/>
                <a:latin typeface="source-serif-pro"/>
              </a:rPr>
              <a:t>in the range (0,1). In both cases, </a:t>
            </a:r>
            <a:r>
              <a:rPr lang="en-US" sz="2400" b="1" i="1" dirty="0">
                <a:solidFill>
                  <a:srgbClr val="292929"/>
                </a:solidFill>
                <a:effectLst/>
                <a:latin typeface="source-serif-pro"/>
              </a:rPr>
              <a:t>θᵢ</a:t>
            </a:r>
            <a:r>
              <a:rPr lang="en-US" sz="2400" b="0" i="0" dirty="0">
                <a:solidFill>
                  <a:srgbClr val="292929"/>
                </a:solidFill>
                <a:effectLst/>
                <a:latin typeface="source-serif-pro"/>
              </a:rPr>
              <a:t> represents the weights or parameters that define each neural network.</a:t>
            </a:r>
          </a:p>
          <a:p>
            <a:r>
              <a:rPr lang="en-US" sz="2400" b="0" i="0" dirty="0">
                <a:solidFill>
                  <a:srgbClr val="292929"/>
                </a:solidFill>
                <a:effectLst/>
                <a:latin typeface="source-serif-pro"/>
              </a:rPr>
              <a:t>As a result, the Discriminator is trained to correctly classify the input data as either real or fake. This means it’s weights are updated as to</a:t>
            </a:r>
            <a:r>
              <a:rPr lang="en-US" sz="2400" b="1" i="0" dirty="0">
                <a:solidFill>
                  <a:srgbClr val="292929"/>
                </a:solidFill>
                <a:effectLst/>
                <a:latin typeface="source-serif-pro"/>
              </a:rPr>
              <a:t> maximize</a:t>
            </a:r>
            <a:r>
              <a:rPr lang="en-US" sz="2400" b="0" i="0" dirty="0">
                <a:solidFill>
                  <a:srgbClr val="292929"/>
                </a:solidFill>
                <a:effectLst/>
                <a:latin typeface="source-serif-pro"/>
              </a:rPr>
              <a:t> the probability that any real data input </a:t>
            </a:r>
            <a:r>
              <a:rPr lang="en-US" sz="2400" b="1" i="1" dirty="0">
                <a:solidFill>
                  <a:srgbClr val="292929"/>
                </a:solidFill>
                <a:effectLst/>
                <a:latin typeface="source-serif-pro"/>
              </a:rPr>
              <a:t>x</a:t>
            </a:r>
            <a:r>
              <a:rPr lang="en-US" sz="2400" b="0" i="1" dirty="0">
                <a:solidFill>
                  <a:srgbClr val="292929"/>
                </a:solidFill>
                <a:effectLst/>
                <a:latin typeface="source-serif-pro"/>
              </a:rPr>
              <a:t> </a:t>
            </a:r>
            <a:r>
              <a:rPr lang="en-US" sz="2400" b="0" i="0" dirty="0">
                <a:solidFill>
                  <a:srgbClr val="292929"/>
                </a:solidFill>
                <a:effectLst/>
                <a:latin typeface="source-serif-pro"/>
              </a:rPr>
              <a:t>is classified as belonging to the real dataset, while </a:t>
            </a:r>
            <a:r>
              <a:rPr lang="en-US" sz="2400" b="1" i="0" dirty="0">
                <a:solidFill>
                  <a:srgbClr val="292929"/>
                </a:solidFill>
                <a:effectLst/>
                <a:latin typeface="source-serif-pro"/>
              </a:rPr>
              <a:t>minimizing</a:t>
            </a:r>
            <a:r>
              <a:rPr lang="en-US" sz="2400" b="0" i="0" dirty="0">
                <a:solidFill>
                  <a:srgbClr val="292929"/>
                </a:solidFill>
                <a:effectLst/>
                <a:latin typeface="source-serif-pro"/>
              </a:rPr>
              <a:t> the probability that any fake image is classified as belonging to the real dataset. In more technical terms, the loss/error function used </a:t>
            </a:r>
            <a:r>
              <a:rPr lang="en-US" sz="2400" b="1" i="0" dirty="0">
                <a:solidFill>
                  <a:srgbClr val="292929"/>
                </a:solidFill>
                <a:effectLst/>
                <a:latin typeface="source-serif-pro"/>
              </a:rPr>
              <a:t>maximizes the function </a:t>
            </a:r>
            <a:r>
              <a:rPr lang="en-US" sz="2400" b="1" i="1" dirty="0">
                <a:solidFill>
                  <a:srgbClr val="292929"/>
                </a:solidFill>
                <a:effectLst/>
                <a:latin typeface="source-serif-pro"/>
              </a:rPr>
              <a:t>D(x)</a:t>
            </a:r>
            <a:r>
              <a:rPr lang="en-US" sz="2400" b="1" i="0" dirty="0">
                <a:solidFill>
                  <a:srgbClr val="292929"/>
                </a:solidFill>
                <a:effectLst/>
                <a:latin typeface="source-serif-pro"/>
              </a:rPr>
              <a:t>, and it also minimizes </a:t>
            </a:r>
            <a:r>
              <a:rPr lang="en-US" sz="2400" b="1" i="1" dirty="0">
                <a:solidFill>
                  <a:srgbClr val="292929"/>
                </a:solidFill>
                <a:effectLst/>
                <a:latin typeface="source-serif-pro"/>
              </a:rPr>
              <a:t>D(G(z))</a:t>
            </a:r>
            <a:r>
              <a:rPr lang="en-US" sz="2400" b="0" i="1" dirty="0">
                <a:solidFill>
                  <a:srgbClr val="292929"/>
                </a:solidFill>
                <a:effectLst/>
                <a:latin typeface="source-serif-pro"/>
              </a:rPr>
              <a:t>.</a:t>
            </a:r>
            <a:endParaRPr lang="en-IN" sz="2400" dirty="0"/>
          </a:p>
        </p:txBody>
      </p:sp>
    </p:spTree>
    <p:extLst>
      <p:ext uri="{BB962C8B-B14F-4D97-AF65-F5344CB8AC3E}">
        <p14:creationId xmlns:p14="http://schemas.microsoft.com/office/powerpoint/2010/main" val="1004074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07E038-2143-0A8A-3899-888417506B69}"/>
              </a:ext>
            </a:extLst>
          </p:cNvPr>
          <p:cNvSpPr>
            <a:spLocks noGrp="1"/>
          </p:cNvSpPr>
          <p:nvPr>
            <p:ph idx="1"/>
          </p:nvPr>
        </p:nvSpPr>
        <p:spPr>
          <a:xfrm>
            <a:off x="838200" y="628420"/>
            <a:ext cx="10515600" cy="4351338"/>
          </a:xfrm>
        </p:spPr>
        <p:txBody>
          <a:bodyPr>
            <a:normAutofit lnSpcReduction="10000"/>
          </a:bodyPr>
          <a:lstStyle/>
          <a:p>
            <a:r>
              <a:rPr lang="en-US" sz="2400" b="0" i="0" dirty="0">
                <a:solidFill>
                  <a:srgbClr val="292929"/>
                </a:solidFill>
                <a:effectLst/>
                <a:latin typeface="source-serif-pro"/>
              </a:rPr>
              <a:t>After several steps of training, if the Generator and Discriminator have enough capacity (if the networks can approximate the objective functions), they will reach a point at which both cannot improve anymore. At this point, the generator generates realistic synthetic data, and the discriminator is unable to differentiate between the two types of input.</a:t>
            </a:r>
          </a:p>
          <a:p>
            <a:pPr marL="0" indent="0">
              <a:buNone/>
            </a:pPr>
            <a:endParaRPr lang="en-US" sz="2400" b="0" i="0" dirty="0">
              <a:solidFill>
                <a:srgbClr val="292929"/>
              </a:solidFill>
              <a:effectLst/>
              <a:latin typeface="source-serif-pro"/>
            </a:endParaRPr>
          </a:p>
          <a:p>
            <a:pPr algn="l"/>
            <a:r>
              <a:rPr lang="en-US" sz="2400" b="0" i="0" dirty="0">
                <a:solidFill>
                  <a:srgbClr val="292929"/>
                </a:solidFill>
                <a:effectLst/>
                <a:latin typeface="source-serif-pro"/>
              </a:rPr>
              <a:t>Since during training both the Discriminator and Generator are trying to optimize opposite loss functions, they can be thought of two agents playing a </a:t>
            </a:r>
            <a:r>
              <a:rPr lang="en-US" sz="2400" b="0" i="0" u="sng" dirty="0">
                <a:solidFill>
                  <a:srgbClr val="292929"/>
                </a:solidFill>
                <a:effectLst/>
                <a:latin typeface="source-serif-pro"/>
                <a:hlinkClick r:id="rId2"/>
              </a:rPr>
              <a:t>minimax game</a:t>
            </a:r>
            <a:r>
              <a:rPr lang="en-US" sz="2400" b="0" i="0" dirty="0">
                <a:solidFill>
                  <a:srgbClr val="292929"/>
                </a:solidFill>
                <a:effectLst/>
                <a:latin typeface="source-serif-pro"/>
              </a:rPr>
              <a:t> with value function V(G,D). In this minimax game, the generator is trying to maximize it’s probability of having it’s outputs recognized as real, while the discriminator is trying to minimize this same value.</a:t>
            </a:r>
          </a:p>
          <a:p>
            <a:pPr marL="0" indent="0">
              <a:buNone/>
            </a:pPr>
            <a:br>
              <a:rPr lang="en-US" sz="1600" dirty="0">
                <a:effectLst/>
              </a:rPr>
            </a:br>
            <a:endParaRPr lang="en-IN" sz="2400" dirty="0"/>
          </a:p>
        </p:txBody>
      </p:sp>
      <p:pic>
        <p:nvPicPr>
          <p:cNvPr id="3074" name="Picture 2">
            <a:extLst>
              <a:ext uri="{FF2B5EF4-FFF2-40B4-BE49-F238E27FC236}">
                <a16:creationId xmlns:a16="http://schemas.microsoft.com/office/drawing/2014/main" id="{4ADDE620-25FE-B1F3-A8F1-F4EAEA542D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3080" y="4717820"/>
            <a:ext cx="8334375"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8523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150D-F4CB-EB8B-8401-8D9EB0E5B422}"/>
              </a:ext>
            </a:extLst>
          </p:cNvPr>
          <p:cNvSpPr>
            <a:spLocks noGrp="1"/>
          </p:cNvSpPr>
          <p:nvPr>
            <p:ph type="title"/>
          </p:nvPr>
        </p:nvSpPr>
        <p:spPr/>
        <p:txBody>
          <a:bodyPr/>
          <a:lstStyle/>
          <a:p>
            <a:r>
              <a:rPr lang="en-IN" b="1" i="0" dirty="0">
                <a:solidFill>
                  <a:srgbClr val="292929"/>
                </a:solidFill>
                <a:effectLst/>
                <a:latin typeface="sohne"/>
              </a:rPr>
              <a:t>Training a GAN</a:t>
            </a:r>
            <a:br>
              <a:rPr lang="en-IN" b="1" i="0" dirty="0">
                <a:solidFill>
                  <a:srgbClr val="292929"/>
                </a:solidFill>
                <a:effectLst/>
                <a:latin typeface="sohne"/>
              </a:rPr>
            </a:br>
            <a:endParaRPr lang="en-IN" dirty="0"/>
          </a:p>
        </p:txBody>
      </p:sp>
      <p:pic>
        <p:nvPicPr>
          <p:cNvPr id="4098" name="Picture 2">
            <a:extLst>
              <a:ext uri="{FF2B5EF4-FFF2-40B4-BE49-F238E27FC236}">
                <a16:creationId xmlns:a16="http://schemas.microsoft.com/office/drawing/2014/main" id="{572EDA75-0B98-4685-AD85-582C208878D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196769"/>
            <a:ext cx="8438465" cy="5535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4323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A4C79-4C21-C461-89C2-685FF2D03F62}"/>
              </a:ext>
            </a:extLst>
          </p:cNvPr>
          <p:cNvSpPr>
            <a:spLocks noGrp="1"/>
          </p:cNvSpPr>
          <p:nvPr>
            <p:ph type="title"/>
          </p:nvPr>
        </p:nvSpPr>
        <p:spPr/>
        <p:txBody>
          <a:bodyPr/>
          <a:lstStyle/>
          <a:p>
            <a:r>
              <a:rPr lang="en-US" b="0" i="0" dirty="0">
                <a:solidFill>
                  <a:srgbClr val="292929"/>
                </a:solidFill>
                <a:effectLst/>
                <a:latin typeface="source-serif-pro"/>
              </a:rPr>
              <a:t>The fundamental steps to train a GAN</a:t>
            </a:r>
            <a:endParaRPr lang="en-IN" dirty="0"/>
          </a:p>
        </p:txBody>
      </p:sp>
      <p:sp>
        <p:nvSpPr>
          <p:cNvPr id="3" name="Content Placeholder 2">
            <a:extLst>
              <a:ext uri="{FF2B5EF4-FFF2-40B4-BE49-F238E27FC236}">
                <a16:creationId xmlns:a16="http://schemas.microsoft.com/office/drawing/2014/main" id="{253C73AF-9155-922F-8EFA-71018A3DFD6C}"/>
              </a:ext>
            </a:extLst>
          </p:cNvPr>
          <p:cNvSpPr>
            <a:spLocks noGrp="1"/>
          </p:cNvSpPr>
          <p:nvPr>
            <p:ph idx="1"/>
          </p:nvPr>
        </p:nvSpPr>
        <p:spPr/>
        <p:txBody>
          <a:bodyPr/>
          <a:lstStyle/>
          <a:p>
            <a:pPr algn="l">
              <a:buFont typeface="+mj-lt"/>
              <a:buAutoNum type="arabicPeriod"/>
            </a:pPr>
            <a:r>
              <a:rPr lang="en-US" sz="2400" b="0" i="0" dirty="0">
                <a:solidFill>
                  <a:srgbClr val="292929"/>
                </a:solidFill>
                <a:effectLst/>
                <a:latin typeface="source-serif-pro"/>
              </a:rPr>
              <a:t>Sample a </a:t>
            </a:r>
            <a:r>
              <a:rPr lang="en-US" sz="2400" b="1" i="0" dirty="0">
                <a:solidFill>
                  <a:srgbClr val="292929"/>
                </a:solidFill>
                <a:effectLst/>
                <a:latin typeface="source-serif-pro"/>
              </a:rPr>
              <a:t>noise </a:t>
            </a:r>
            <a:r>
              <a:rPr lang="en-US" sz="2400" b="0" i="0" dirty="0">
                <a:solidFill>
                  <a:srgbClr val="292929"/>
                </a:solidFill>
                <a:effectLst/>
                <a:latin typeface="source-serif-pro"/>
              </a:rPr>
              <a:t>set and a</a:t>
            </a:r>
            <a:r>
              <a:rPr lang="en-US" sz="2400" b="1" i="0" dirty="0">
                <a:solidFill>
                  <a:srgbClr val="292929"/>
                </a:solidFill>
                <a:effectLst/>
                <a:latin typeface="source-serif-pro"/>
              </a:rPr>
              <a:t> real-data</a:t>
            </a:r>
            <a:r>
              <a:rPr lang="en-US" sz="2400" b="0" i="0" dirty="0">
                <a:solidFill>
                  <a:srgbClr val="292929"/>
                </a:solidFill>
                <a:effectLst/>
                <a:latin typeface="source-serif-pro"/>
              </a:rPr>
              <a:t> set, each with size </a:t>
            </a:r>
            <a:r>
              <a:rPr lang="en-US" sz="2400" b="0" i="1" dirty="0">
                <a:solidFill>
                  <a:srgbClr val="292929"/>
                </a:solidFill>
                <a:effectLst/>
                <a:latin typeface="source-serif-pro"/>
              </a:rPr>
              <a:t>m.</a:t>
            </a:r>
          </a:p>
          <a:p>
            <a:pPr algn="l">
              <a:buFont typeface="+mj-lt"/>
              <a:buAutoNum type="arabicPeriod"/>
            </a:pPr>
            <a:endParaRPr lang="en-US" sz="2400" b="0" i="0" dirty="0">
              <a:solidFill>
                <a:srgbClr val="292929"/>
              </a:solidFill>
              <a:effectLst/>
              <a:latin typeface="source-serif-pro"/>
            </a:endParaRPr>
          </a:p>
          <a:p>
            <a:pPr algn="l">
              <a:buFont typeface="+mj-lt"/>
              <a:buAutoNum type="arabicPeriod"/>
            </a:pPr>
            <a:r>
              <a:rPr lang="en-US" sz="2400" b="0" i="0" dirty="0">
                <a:solidFill>
                  <a:srgbClr val="292929"/>
                </a:solidFill>
                <a:effectLst/>
                <a:latin typeface="source-serif-pro"/>
              </a:rPr>
              <a:t>Train the </a:t>
            </a:r>
            <a:r>
              <a:rPr lang="en-US" sz="2400" b="1" i="0" dirty="0">
                <a:solidFill>
                  <a:srgbClr val="292929"/>
                </a:solidFill>
                <a:effectLst/>
                <a:latin typeface="source-serif-pro"/>
              </a:rPr>
              <a:t>Discriminator</a:t>
            </a:r>
            <a:r>
              <a:rPr lang="en-US" sz="2400" b="0" i="0" dirty="0">
                <a:solidFill>
                  <a:srgbClr val="292929"/>
                </a:solidFill>
                <a:effectLst/>
                <a:latin typeface="source-serif-pro"/>
              </a:rPr>
              <a:t> on this data.</a:t>
            </a:r>
          </a:p>
          <a:p>
            <a:pPr algn="l">
              <a:buFont typeface="+mj-lt"/>
              <a:buAutoNum type="arabicPeriod"/>
            </a:pPr>
            <a:endParaRPr lang="en-US" sz="2400" b="0" i="0" dirty="0">
              <a:solidFill>
                <a:srgbClr val="292929"/>
              </a:solidFill>
              <a:effectLst/>
              <a:latin typeface="source-serif-pro"/>
            </a:endParaRPr>
          </a:p>
          <a:p>
            <a:pPr algn="l">
              <a:buFont typeface="+mj-lt"/>
              <a:buAutoNum type="arabicPeriod"/>
            </a:pPr>
            <a:r>
              <a:rPr lang="en-US" sz="2400" b="0" i="0" dirty="0">
                <a:solidFill>
                  <a:srgbClr val="292929"/>
                </a:solidFill>
                <a:effectLst/>
                <a:latin typeface="source-serif-pro"/>
              </a:rPr>
              <a:t>Sample a different noise </a:t>
            </a:r>
            <a:r>
              <a:rPr lang="en-US" sz="2400" b="1" i="0" dirty="0">
                <a:solidFill>
                  <a:srgbClr val="292929"/>
                </a:solidFill>
                <a:effectLst/>
                <a:latin typeface="source-serif-pro"/>
              </a:rPr>
              <a:t>subset </a:t>
            </a:r>
            <a:r>
              <a:rPr lang="en-US" sz="2400" b="0" i="0" dirty="0">
                <a:solidFill>
                  <a:srgbClr val="292929"/>
                </a:solidFill>
                <a:effectLst/>
                <a:latin typeface="source-serif-pro"/>
              </a:rPr>
              <a:t>with size </a:t>
            </a:r>
            <a:r>
              <a:rPr lang="en-US" sz="2400" b="0" i="1" dirty="0">
                <a:solidFill>
                  <a:srgbClr val="292929"/>
                </a:solidFill>
                <a:effectLst/>
                <a:latin typeface="source-serif-pro"/>
              </a:rPr>
              <a:t>m</a:t>
            </a:r>
            <a:r>
              <a:rPr lang="en-US" sz="2400" b="0" i="0" dirty="0">
                <a:solidFill>
                  <a:srgbClr val="292929"/>
                </a:solidFill>
                <a:effectLst/>
                <a:latin typeface="source-serif-pro"/>
              </a:rPr>
              <a:t>.</a:t>
            </a:r>
          </a:p>
          <a:p>
            <a:pPr algn="l">
              <a:buFont typeface="+mj-lt"/>
              <a:buAutoNum type="arabicPeriod"/>
            </a:pPr>
            <a:endParaRPr lang="en-US" sz="2400" b="0" i="0" dirty="0">
              <a:solidFill>
                <a:srgbClr val="292929"/>
              </a:solidFill>
              <a:effectLst/>
              <a:latin typeface="source-serif-pro"/>
            </a:endParaRPr>
          </a:p>
          <a:p>
            <a:pPr algn="l">
              <a:buFont typeface="+mj-lt"/>
              <a:buAutoNum type="arabicPeriod"/>
            </a:pPr>
            <a:r>
              <a:rPr lang="en-US" sz="2400" b="0" i="0" dirty="0">
                <a:solidFill>
                  <a:srgbClr val="292929"/>
                </a:solidFill>
                <a:effectLst/>
                <a:latin typeface="source-serif-pro"/>
              </a:rPr>
              <a:t>Train the </a:t>
            </a:r>
            <a:r>
              <a:rPr lang="en-US" sz="2400" b="1" i="0" dirty="0">
                <a:solidFill>
                  <a:srgbClr val="292929"/>
                </a:solidFill>
                <a:effectLst/>
                <a:latin typeface="source-serif-pro"/>
              </a:rPr>
              <a:t>Generator</a:t>
            </a:r>
            <a:r>
              <a:rPr lang="en-US" sz="2400" b="0" i="0" dirty="0">
                <a:solidFill>
                  <a:srgbClr val="292929"/>
                </a:solidFill>
                <a:effectLst/>
                <a:latin typeface="source-serif-pro"/>
              </a:rPr>
              <a:t> on this data.</a:t>
            </a:r>
          </a:p>
          <a:p>
            <a:pPr algn="l">
              <a:buFont typeface="+mj-lt"/>
              <a:buAutoNum type="arabicPeriod"/>
            </a:pPr>
            <a:endParaRPr lang="en-US" sz="2400" b="0" i="0" dirty="0">
              <a:solidFill>
                <a:srgbClr val="292929"/>
              </a:solidFill>
              <a:effectLst/>
              <a:latin typeface="source-serif-pro"/>
            </a:endParaRPr>
          </a:p>
          <a:p>
            <a:pPr algn="l">
              <a:buFont typeface="+mj-lt"/>
              <a:buAutoNum type="arabicPeriod"/>
            </a:pPr>
            <a:r>
              <a:rPr lang="en-US" sz="2400" b="1" i="0" dirty="0">
                <a:solidFill>
                  <a:srgbClr val="292929"/>
                </a:solidFill>
                <a:effectLst/>
                <a:latin typeface="source-serif-pro"/>
              </a:rPr>
              <a:t>Repeat </a:t>
            </a:r>
            <a:r>
              <a:rPr lang="en-US" sz="2400" b="0" i="0" dirty="0">
                <a:solidFill>
                  <a:srgbClr val="292929"/>
                </a:solidFill>
                <a:effectLst/>
                <a:latin typeface="source-serif-pro"/>
              </a:rPr>
              <a:t>from</a:t>
            </a:r>
            <a:r>
              <a:rPr lang="en-US" sz="2400" b="1" i="0" dirty="0">
                <a:solidFill>
                  <a:srgbClr val="292929"/>
                </a:solidFill>
                <a:effectLst/>
                <a:latin typeface="source-serif-pro"/>
              </a:rPr>
              <a:t> </a:t>
            </a:r>
            <a:r>
              <a:rPr lang="en-US" sz="2400" b="0" i="0" dirty="0">
                <a:solidFill>
                  <a:srgbClr val="292929"/>
                </a:solidFill>
                <a:effectLst/>
                <a:latin typeface="source-serif-pro"/>
              </a:rPr>
              <a:t>Step 1.</a:t>
            </a:r>
          </a:p>
          <a:p>
            <a:endParaRPr lang="en-IN" dirty="0"/>
          </a:p>
        </p:txBody>
      </p:sp>
    </p:spTree>
    <p:extLst>
      <p:ext uri="{BB962C8B-B14F-4D97-AF65-F5344CB8AC3E}">
        <p14:creationId xmlns:p14="http://schemas.microsoft.com/office/powerpoint/2010/main" val="6091214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1081</Words>
  <Application>Microsoft Office PowerPoint</Application>
  <PresentationFormat>Widescreen</PresentationFormat>
  <Paragraphs>60</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FreightSans</vt:lpstr>
      <vt:lpstr>KaTeX_Math</vt:lpstr>
      <vt:lpstr>sohne</vt:lpstr>
      <vt:lpstr>source-serif-pro</vt:lpstr>
      <vt:lpstr>Office Theme</vt:lpstr>
      <vt:lpstr>GANs (Generative Adversarial Networks) </vt:lpstr>
      <vt:lpstr>Introduction </vt:lpstr>
      <vt:lpstr>PowerPoint Presentation</vt:lpstr>
      <vt:lpstr>PowerPoint Presentation</vt:lpstr>
      <vt:lpstr>PowerPoint Presentation</vt:lpstr>
      <vt:lpstr>Mathematically Modeling a GAN </vt:lpstr>
      <vt:lpstr>PowerPoint Presentation</vt:lpstr>
      <vt:lpstr>Training a GAN </vt:lpstr>
      <vt:lpstr>The fundamental steps to train a GAN</vt:lpstr>
      <vt:lpstr>What is a DCGAN? </vt:lpstr>
      <vt:lpstr>DCGAN architecture and its components </vt:lpstr>
      <vt:lpstr>PowerPoint Presentation</vt:lpstr>
      <vt:lpstr>Transposed Convolutional Layers </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sriharsha reddy</dc:creator>
  <cp:lastModifiedBy>sriharsha reddy</cp:lastModifiedBy>
  <cp:revision>3</cp:revision>
  <dcterms:created xsi:type="dcterms:W3CDTF">2023-01-31T14:30:17Z</dcterms:created>
  <dcterms:modified xsi:type="dcterms:W3CDTF">2023-02-19T06:15:48Z</dcterms:modified>
</cp:coreProperties>
</file>

<file path=docProps/thumbnail.jpeg>
</file>